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4"/>
    <p:sldMasterId id="2147483696" r:id="rId5"/>
  </p:sldMasterIdLst>
  <p:sldIdLst>
    <p:sldId id="286" r:id="rId6"/>
    <p:sldId id="287" r:id="rId7"/>
    <p:sldId id="275" r:id="rId8"/>
    <p:sldId id="289" r:id="rId9"/>
    <p:sldId id="298" r:id="rId10"/>
    <p:sldId id="299" r:id="rId11"/>
    <p:sldId id="263" r:id="rId12"/>
    <p:sldId id="292" r:id="rId13"/>
    <p:sldId id="266" r:id="rId14"/>
    <p:sldId id="258" r:id="rId15"/>
    <p:sldId id="260" r:id="rId16"/>
    <p:sldId id="261" r:id="rId17"/>
    <p:sldId id="273" r:id="rId18"/>
    <p:sldId id="297" r:id="rId19"/>
    <p:sldId id="269" r:id="rId20"/>
    <p:sldId id="271" r:id="rId21"/>
    <p:sldId id="272" r:id="rId22"/>
    <p:sldId id="274" r:id="rId23"/>
    <p:sldId id="268" r:id="rId24"/>
    <p:sldId id="277" r:id="rId25"/>
    <p:sldId id="264" r:id="rId26"/>
    <p:sldId id="267" r:id="rId27"/>
    <p:sldId id="284" r:id="rId28"/>
    <p:sldId id="270"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96651-9190-8D2F-20F4-298121C2A4A4}" v="1" dt="2023-08-01T16:05:14.492"/>
    <p1510:client id="{78158C8C-6E74-BA2F-6774-1301C7993E5E}" v="381" dt="2023-07-30T23:52:32.569"/>
    <p1510:client id="{4304C27F-1DE0-396A-2672-52ABCB39A25A}" v="9" dt="2023-08-01T16:01:23.446"/>
    <p1510:client id="{7EC68877-FB80-99F6-5E97-3A8094D228C5}" v="457" dt="2023-07-31T01:00:43.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microsoft.com/office/2015/10/relationships/revisionInfo" Target="revisionInfo.xml"/><Relationship Id="rId8" Type="http://schemas.openxmlformats.org/officeDocument/2006/relationships/slide" Target="slides/slide3.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3C48D-620D-495C-A8AB-05B47E1037B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B43A0F0B-3700-4E6D-BACA-EDA416ECE123}">
      <dgm:prSet/>
      <dgm:spPr/>
      <dgm:t>
        <a:bodyPr/>
        <a:lstStyle/>
        <a:p>
          <a:r>
            <a:rPr lang="en-US"/>
            <a:t>Principal - Dr. Titania Singh</a:t>
          </a:r>
        </a:p>
      </dgm:t>
    </dgm:pt>
    <dgm:pt modelId="{7C0FB17E-560A-43F0-BF66-15FC0BA88040}" type="parTrans" cxnId="{D25A2ED2-C9D3-45D4-BAD3-FFA4D25A0473}">
      <dgm:prSet/>
      <dgm:spPr/>
      <dgm:t>
        <a:bodyPr/>
        <a:lstStyle/>
        <a:p>
          <a:endParaRPr lang="en-US"/>
        </a:p>
      </dgm:t>
    </dgm:pt>
    <dgm:pt modelId="{E4748838-CBF1-4EC5-BCD7-6FDEF0CEBAAF}" type="sibTrans" cxnId="{D25A2ED2-C9D3-45D4-BAD3-FFA4D25A0473}">
      <dgm:prSet/>
      <dgm:spPr/>
      <dgm:t>
        <a:bodyPr/>
        <a:lstStyle/>
        <a:p>
          <a:endParaRPr lang="en-US"/>
        </a:p>
      </dgm:t>
    </dgm:pt>
    <dgm:pt modelId="{80E8A369-2EA5-4781-8E3B-20ACFE043D64}">
      <dgm:prSet/>
      <dgm:spPr/>
      <dgm:t>
        <a:bodyPr/>
        <a:lstStyle/>
        <a:p>
          <a:r>
            <a:rPr lang="en-US"/>
            <a:t>Assistant Principal – Ms. Amanda Darville</a:t>
          </a:r>
        </a:p>
      </dgm:t>
    </dgm:pt>
    <dgm:pt modelId="{05BEE8DC-5A3F-4671-9F9B-B6D0671D3B1E}" type="parTrans" cxnId="{938A3633-9C75-49B6-B659-30A8B568DEE6}">
      <dgm:prSet/>
      <dgm:spPr/>
      <dgm:t>
        <a:bodyPr/>
        <a:lstStyle/>
        <a:p>
          <a:endParaRPr lang="en-US"/>
        </a:p>
      </dgm:t>
    </dgm:pt>
    <dgm:pt modelId="{23619542-AC52-482F-A846-3F63609D93E9}" type="sibTrans" cxnId="{938A3633-9C75-49B6-B659-30A8B568DEE6}">
      <dgm:prSet/>
      <dgm:spPr/>
      <dgm:t>
        <a:bodyPr/>
        <a:lstStyle/>
        <a:p>
          <a:endParaRPr lang="en-US"/>
        </a:p>
      </dgm:t>
    </dgm:pt>
    <dgm:pt modelId="{4001B479-0A49-462E-B71B-925088180198}">
      <dgm:prSet/>
      <dgm:spPr/>
      <dgm:t>
        <a:bodyPr/>
        <a:lstStyle/>
        <a:p>
          <a:r>
            <a:rPr lang="en-US"/>
            <a:t>Assistant Principal – Ms. Wendy May</a:t>
          </a:r>
        </a:p>
      </dgm:t>
    </dgm:pt>
    <dgm:pt modelId="{85CC8296-87BF-4BC8-ABF3-47AC74DDEC62}" type="parTrans" cxnId="{FAB5A7CE-9473-463A-A0D3-191B2737F05B}">
      <dgm:prSet/>
      <dgm:spPr/>
      <dgm:t>
        <a:bodyPr/>
        <a:lstStyle/>
        <a:p>
          <a:endParaRPr lang="en-US"/>
        </a:p>
      </dgm:t>
    </dgm:pt>
    <dgm:pt modelId="{28C93538-FDF8-4A9A-B58F-BE4E1462389A}" type="sibTrans" cxnId="{FAB5A7CE-9473-463A-A0D3-191B2737F05B}">
      <dgm:prSet/>
      <dgm:spPr/>
      <dgm:t>
        <a:bodyPr/>
        <a:lstStyle/>
        <a:p>
          <a:endParaRPr lang="en-US"/>
        </a:p>
      </dgm:t>
    </dgm:pt>
    <dgm:pt modelId="{8F8BB78F-A7E4-4B33-A517-D1F6FD0303FD}" type="pres">
      <dgm:prSet presAssocID="{1303C48D-620D-495C-A8AB-05B47E1037B4}" presName="linear" presStyleCnt="0">
        <dgm:presLayoutVars>
          <dgm:animLvl val="lvl"/>
          <dgm:resizeHandles val="exact"/>
        </dgm:presLayoutVars>
      </dgm:prSet>
      <dgm:spPr/>
    </dgm:pt>
    <dgm:pt modelId="{8CDA599E-569B-451B-9204-12EE8502F052}" type="pres">
      <dgm:prSet presAssocID="{B43A0F0B-3700-4E6D-BACA-EDA416ECE123}" presName="parentText" presStyleLbl="node1" presStyleIdx="0" presStyleCnt="3">
        <dgm:presLayoutVars>
          <dgm:chMax val="0"/>
          <dgm:bulletEnabled val="1"/>
        </dgm:presLayoutVars>
      </dgm:prSet>
      <dgm:spPr/>
    </dgm:pt>
    <dgm:pt modelId="{71042D0C-CC81-4B2E-8252-F36AC92AF292}" type="pres">
      <dgm:prSet presAssocID="{E4748838-CBF1-4EC5-BCD7-6FDEF0CEBAAF}" presName="spacer" presStyleCnt="0"/>
      <dgm:spPr/>
    </dgm:pt>
    <dgm:pt modelId="{001845BE-C829-4898-BAAB-CCC48F0E04A6}" type="pres">
      <dgm:prSet presAssocID="{80E8A369-2EA5-4781-8E3B-20ACFE043D64}" presName="parentText" presStyleLbl="node1" presStyleIdx="1" presStyleCnt="3">
        <dgm:presLayoutVars>
          <dgm:chMax val="0"/>
          <dgm:bulletEnabled val="1"/>
        </dgm:presLayoutVars>
      </dgm:prSet>
      <dgm:spPr/>
    </dgm:pt>
    <dgm:pt modelId="{D3103103-C3FC-41EA-8AB1-8ED5C43512DB}" type="pres">
      <dgm:prSet presAssocID="{23619542-AC52-482F-A846-3F63609D93E9}" presName="spacer" presStyleCnt="0"/>
      <dgm:spPr/>
    </dgm:pt>
    <dgm:pt modelId="{398F4B27-8280-42AB-8C35-2D7824CA8355}" type="pres">
      <dgm:prSet presAssocID="{4001B479-0A49-462E-B71B-925088180198}" presName="parentText" presStyleLbl="node1" presStyleIdx="2" presStyleCnt="3">
        <dgm:presLayoutVars>
          <dgm:chMax val="0"/>
          <dgm:bulletEnabled val="1"/>
        </dgm:presLayoutVars>
      </dgm:prSet>
      <dgm:spPr/>
    </dgm:pt>
  </dgm:ptLst>
  <dgm:cxnLst>
    <dgm:cxn modelId="{938A3633-9C75-49B6-B659-30A8B568DEE6}" srcId="{1303C48D-620D-495C-A8AB-05B47E1037B4}" destId="{80E8A369-2EA5-4781-8E3B-20ACFE043D64}" srcOrd="1" destOrd="0" parTransId="{05BEE8DC-5A3F-4671-9F9B-B6D0671D3B1E}" sibTransId="{23619542-AC52-482F-A846-3F63609D93E9}"/>
    <dgm:cxn modelId="{D870F56C-76FA-4986-BB08-562C0D746427}" type="presOf" srcId="{B43A0F0B-3700-4E6D-BACA-EDA416ECE123}" destId="{8CDA599E-569B-451B-9204-12EE8502F052}" srcOrd="0" destOrd="0" presId="urn:microsoft.com/office/officeart/2005/8/layout/vList2"/>
    <dgm:cxn modelId="{13AECE77-EBB6-4864-8547-779E49A41833}" type="presOf" srcId="{1303C48D-620D-495C-A8AB-05B47E1037B4}" destId="{8F8BB78F-A7E4-4B33-A517-D1F6FD0303FD}" srcOrd="0" destOrd="0" presId="urn:microsoft.com/office/officeart/2005/8/layout/vList2"/>
    <dgm:cxn modelId="{8E200D9E-53CE-4824-893C-0D161DAC1290}" type="presOf" srcId="{4001B479-0A49-462E-B71B-925088180198}" destId="{398F4B27-8280-42AB-8C35-2D7824CA8355}" srcOrd="0" destOrd="0" presId="urn:microsoft.com/office/officeart/2005/8/layout/vList2"/>
    <dgm:cxn modelId="{FAB5A7CE-9473-463A-A0D3-191B2737F05B}" srcId="{1303C48D-620D-495C-A8AB-05B47E1037B4}" destId="{4001B479-0A49-462E-B71B-925088180198}" srcOrd="2" destOrd="0" parTransId="{85CC8296-87BF-4BC8-ABF3-47AC74DDEC62}" sibTransId="{28C93538-FDF8-4A9A-B58F-BE4E1462389A}"/>
    <dgm:cxn modelId="{D25A2ED2-C9D3-45D4-BAD3-FFA4D25A0473}" srcId="{1303C48D-620D-495C-A8AB-05B47E1037B4}" destId="{B43A0F0B-3700-4E6D-BACA-EDA416ECE123}" srcOrd="0" destOrd="0" parTransId="{7C0FB17E-560A-43F0-BF66-15FC0BA88040}" sibTransId="{E4748838-CBF1-4EC5-BCD7-6FDEF0CEBAAF}"/>
    <dgm:cxn modelId="{B68149DE-553D-4BC1-B783-C7D6BA4426DE}" type="presOf" srcId="{80E8A369-2EA5-4781-8E3B-20ACFE043D64}" destId="{001845BE-C829-4898-BAAB-CCC48F0E04A6}" srcOrd="0" destOrd="0" presId="urn:microsoft.com/office/officeart/2005/8/layout/vList2"/>
    <dgm:cxn modelId="{1C5C8A1A-0EC7-40A3-8419-939879B2A7F1}" type="presParOf" srcId="{8F8BB78F-A7E4-4B33-A517-D1F6FD0303FD}" destId="{8CDA599E-569B-451B-9204-12EE8502F052}" srcOrd="0" destOrd="0" presId="urn:microsoft.com/office/officeart/2005/8/layout/vList2"/>
    <dgm:cxn modelId="{41FF7C1A-20AB-44BB-839D-815FCE5C8ED5}" type="presParOf" srcId="{8F8BB78F-A7E4-4B33-A517-D1F6FD0303FD}" destId="{71042D0C-CC81-4B2E-8252-F36AC92AF292}" srcOrd="1" destOrd="0" presId="urn:microsoft.com/office/officeart/2005/8/layout/vList2"/>
    <dgm:cxn modelId="{06AECE74-8167-4DFA-9CA2-D6A55B41AE43}" type="presParOf" srcId="{8F8BB78F-A7E4-4B33-A517-D1F6FD0303FD}" destId="{001845BE-C829-4898-BAAB-CCC48F0E04A6}" srcOrd="2" destOrd="0" presId="urn:microsoft.com/office/officeart/2005/8/layout/vList2"/>
    <dgm:cxn modelId="{85DFD7A6-D8A9-4A6C-9F1C-0E1660451EA1}" type="presParOf" srcId="{8F8BB78F-A7E4-4B33-A517-D1F6FD0303FD}" destId="{D3103103-C3FC-41EA-8AB1-8ED5C43512DB}" srcOrd="3" destOrd="0" presId="urn:microsoft.com/office/officeart/2005/8/layout/vList2"/>
    <dgm:cxn modelId="{35849E8D-CF44-4F74-B15A-83560ACCBCD5}" type="presParOf" srcId="{8F8BB78F-A7E4-4B33-A517-D1F6FD0303FD}" destId="{398F4B27-8280-42AB-8C35-2D7824CA83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F5062-31AC-490A-A173-0B741F4F307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103BD6D-C026-42C8-9C1D-274540774676}">
      <dgm:prSet/>
      <dgm:spPr/>
      <dgm:t>
        <a:bodyPr/>
        <a:lstStyle/>
        <a:p>
          <a:r>
            <a:rPr lang="en-US"/>
            <a:t>Our primary contact is through Class Dojo. You can access dojo online or download the app. </a:t>
          </a:r>
        </a:p>
      </dgm:t>
    </dgm:pt>
    <dgm:pt modelId="{22310D8D-5ED0-4E1C-887F-1CB00527FF50}" type="parTrans" cxnId="{7A763C74-20C6-4458-A75C-378158A44C2E}">
      <dgm:prSet/>
      <dgm:spPr/>
      <dgm:t>
        <a:bodyPr/>
        <a:lstStyle/>
        <a:p>
          <a:endParaRPr lang="en-US"/>
        </a:p>
      </dgm:t>
    </dgm:pt>
    <dgm:pt modelId="{02771FBC-D329-4241-BFF6-59F75DD247BE}" type="sibTrans" cxnId="{7A763C74-20C6-4458-A75C-378158A44C2E}">
      <dgm:prSet/>
      <dgm:spPr/>
      <dgm:t>
        <a:bodyPr/>
        <a:lstStyle/>
        <a:p>
          <a:endParaRPr lang="en-US"/>
        </a:p>
      </dgm:t>
    </dgm:pt>
    <dgm:pt modelId="{D9580AF6-30A7-49B3-B1E9-C1E08B674FF9}">
      <dgm:prSet/>
      <dgm:spPr/>
      <dgm:t>
        <a:bodyPr/>
        <a:lstStyle/>
        <a:p>
          <a:r>
            <a:rPr lang="en-US"/>
            <a:t>On Class Dojo you will see the class story page where important information and reminders will be posted. There is also a separate private messaging tab as well. </a:t>
          </a:r>
        </a:p>
      </dgm:t>
    </dgm:pt>
    <dgm:pt modelId="{39F16862-E5EE-4F47-851B-BD17F36F64E8}" type="parTrans" cxnId="{9A7DFA2D-06DB-431A-BD72-45D1799EEDF9}">
      <dgm:prSet/>
      <dgm:spPr/>
      <dgm:t>
        <a:bodyPr/>
        <a:lstStyle/>
        <a:p>
          <a:endParaRPr lang="en-US"/>
        </a:p>
      </dgm:t>
    </dgm:pt>
    <dgm:pt modelId="{64103363-BA6A-42B0-9920-07668754523F}" type="sibTrans" cxnId="{9A7DFA2D-06DB-431A-BD72-45D1799EEDF9}">
      <dgm:prSet/>
      <dgm:spPr/>
      <dgm:t>
        <a:bodyPr/>
        <a:lstStyle/>
        <a:p>
          <a:endParaRPr lang="en-US"/>
        </a:p>
      </dgm:t>
    </dgm:pt>
    <dgm:pt modelId="{B73B6575-35F8-40D6-9B45-CBB5095A5B25}">
      <dgm:prSet/>
      <dgm:spPr/>
      <dgm:t>
        <a:bodyPr/>
        <a:lstStyle/>
        <a:p>
          <a:r>
            <a:rPr lang="en-US"/>
            <a:t>You will also be connected to the Freedom Park school story page where you will be updated with school information. </a:t>
          </a:r>
        </a:p>
      </dgm:t>
    </dgm:pt>
    <dgm:pt modelId="{4E3EA771-B709-4719-934E-B1339BD53D08}" type="parTrans" cxnId="{EA7F3D8A-5BC5-40F3-8BC1-43AA0BFA264E}">
      <dgm:prSet/>
      <dgm:spPr/>
      <dgm:t>
        <a:bodyPr/>
        <a:lstStyle/>
        <a:p>
          <a:endParaRPr lang="en-US"/>
        </a:p>
      </dgm:t>
    </dgm:pt>
    <dgm:pt modelId="{E972C275-7831-400C-9082-4D13AFC9597B}" type="sibTrans" cxnId="{EA7F3D8A-5BC5-40F3-8BC1-43AA0BFA264E}">
      <dgm:prSet/>
      <dgm:spPr/>
      <dgm:t>
        <a:bodyPr/>
        <a:lstStyle/>
        <a:p>
          <a:endParaRPr lang="en-US"/>
        </a:p>
      </dgm:t>
    </dgm:pt>
    <dgm:pt modelId="{EC93582B-CE72-49EF-8275-964523EE2B93}" type="pres">
      <dgm:prSet presAssocID="{CEBF5062-31AC-490A-A173-0B741F4F3070}" presName="Name0" presStyleCnt="0">
        <dgm:presLayoutVars>
          <dgm:dir/>
          <dgm:resizeHandles val="exact"/>
        </dgm:presLayoutVars>
      </dgm:prSet>
      <dgm:spPr/>
    </dgm:pt>
    <dgm:pt modelId="{7DC06A95-E018-476B-A901-942FD66CF4F1}" type="pres">
      <dgm:prSet presAssocID="{B103BD6D-C026-42C8-9C1D-274540774676}" presName="node" presStyleLbl="node1" presStyleIdx="0" presStyleCnt="3">
        <dgm:presLayoutVars>
          <dgm:bulletEnabled val="1"/>
        </dgm:presLayoutVars>
      </dgm:prSet>
      <dgm:spPr/>
    </dgm:pt>
    <dgm:pt modelId="{3CF27970-9457-4546-A486-4C6EF6D2081E}" type="pres">
      <dgm:prSet presAssocID="{02771FBC-D329-4241-BFF6-59F75DD247BE}" presName="sibTrans" presStyleLbl="sibTrans2D1" presStyleIdx="0" presStyleCnt="2"/>
      <dgm:spPr/>
    </dgm:pt>
    <dgm:pt modelId="{76CE8843-4435-4F39-8B5C-DC6F16B57F0D}" type="pres">
      <dgm:prSet presAssocID="{02771FBC-D329-4241-BFF6-59F75DD247BE}" presName="connectorText" presStyleLbl="sibTrans2D1" presStyleIdx="0" presStyleCnt="2"/>
      <dgm:spPr/>
    </dgm:pt>
    <dgm:pt modelId="{5C5A6E28-D644-417E-B655-FE97BBE647F1}" type="pres">
      <dgm:prSet presAssocID="{D9580AF6-30A7-49B3-B1E9-C1E08B674FF9}" presName="node" presStyleLbl="node1" presStyleIdx="1" presStyleCnt="3">
        <dgm:presLayoutVars>
          <dgm:bulletEnabled val="1"/>
        </dgm:presLayoutVars>
      </dgm:prSet>
      <dgm:spPr/>
    </dgm:pt>
    <dgm:pt modelId="{BC5B2815-C628-42EF-A9B4-EB0C62B0C6AB}" type="pres">
      <dgm:prSet presAssocID="{64103363-BA6A-42B0-9920-07668754523F}" presName="sibTrans" presStyleLbl="sibTrans2D1" presStyleIdx="1" presStyleCnt="2"/>
      <dgm:spPr/>
    </dgm:pt>
    <dgm:pt modelId="{B1649F5F-D6CE-41A5-A6F7-B99CECD13B0E}" type="pres">
      <dgm:prSet presAssocID="{64103363-BA6A-42B0-9920-07668754523F}" presName="connectorText" presStyleLbl="sibTrans2D1" presStyleIdx="1" presStyleCnt="2"/>
      <dgm:spPr/>
    </dgm:pt>
    <dgm:pt modelId="{ED903A2E-D8EA-4B31-A154-967DADA2D965}" type="pres">
      <dgm:prSet presAssocID="{B73B6575-35F8-40D6-9B45-CBB5095A5B25}" presName="node" presStyleLbl="node1" presStyleIdx="2" presStyleCnt="3">
        <dgm:presLayoutVars>
          <dgm:bulletEnabled val="1"/>
        </dgm:presLayoutVars>
      </dgm:prSet>
      <dgm:spPr/>
    </dgm:pt>
  </dgm:ptLst>
  <dgm:cxnLst>
    <dgm:cxn modelId="{9A7DFA2D-06DB-431A-BD72-45D1799EEDF9}" srcId="{CEBF5062-31AC-490A-A173-0B741F4F3070}" destId="{D9580AF6-30A7-49B3-B1E9-C1E08B674FF9}" srcOrd="1" destOrd="0" parTransId="{39F16862-E5EE-4F47-851B-BD17F36F64E8}" sibTransId="{64103363-BA6A-42B0-9920-07668754523F}"/>
    <dgm:cxn modelId="{F40B5637-CD1C-4C01-B52E-D0E3266E87E3}" type="presOf" srcId="{02771FBC-D329-4241-BFF6-59F75DD247BE}" destId="{76CE8843-4435-4F39-8B5C-DC6F16B57F0D}" srcOrd="1" destOrd="0" presId="urn:microsoft.com/office/officeart/2005/8/layout/process1"/>
    <dgm:cxn modelId="{9723E065-D740-438B-98A9-05CD8F4387AB}" type="presOf" srcId="{B73B6575-35F8-40D6-9B45-CBB5095A5B25}" destId="{ED903A2E-D8EA-4B31-A154-967DADA2D965}" srcOrd="0" destOrd="0" presId="urn:microsoft.com/office/officeart/2005/8/layout/process1"/>
    <dgm:cxn modelId="{B234AF52-18B4-4173-8D4B-C75B866673C2}" type="presOf" srcId="{02771FBC-D329-4241-BFF6-59F75DD247BE}" destId="{3CF27970-9457-4546-A486-4C6EF6D2081E}" srcOrd="0" destOrd="0" presId="urn:microsoft.com/office/officeart/2005/8/layout/process1"/>
    <dgm:cxn modelId="{7B34AE73-94AB-4E12-87C9-9427E4AEDA78}" type="presOf" srcId="{D9580AF6-30A7-49B3-B1E9-C1E08B674FF9}" destId="{5C5A6E28-D644-417E-B655-FE97BBE647F1}" srcOrd="0" destOrd="0" presId="urn:microsoft.com/office/officeart/2005/8/layout/process1"/>
    <dgm:cxn modelId="{7A763C74-20C6-4458-A75C-378158A44C2E}" srcId="{CEBF5062-31AC-490A-A173-0B741F4F3070}" destId="{B103BD6D-C026-42C8-9C1D-274540774676}" srcOrd="0" destOrd="0" parTransId="{22310D8D-5ED0-4E1C-887F-1CB00527FF50}" sibTransId="{02771FBC-D329-4241-BFF6-59F75DD247BE}"/>
    <dgm:cxn modelId="{7DC87477-993C-4EFA-A177-6B7E6305EB9B}" type="presOf" srcId="{CEBF5062-31AC-490A-A173-0B741F4F3070}" destId="{EC93582B-CE72-49EF-8275-964523EE2B93}" srcOrd="0" destOrd="0" presId="urn:microsoft.com/office/officeart/2005/8/layout/process1"/>
    <dgm:cxn modelId="{EA7F3D8A-5BC5-40F3-8BC1-43AA0BFA264E}" srcId="{CEBF5062-31AC-490A-A173-0B741F4F3070}" destId="{B73B6575-35F8-40D6-9B45-CBB5095A5B25}" srcOrd="2" destOrd="0" parTransId="{4E3EA771-B709-4719-934E-B1339BD53D08}" sibTransId="{E972C275-7831-400C-9082-4D13AFC9597B}"/>
    <dgm:cxn modelId="{FDB29F93-A23D-4FA9-920B-6299D059C4BC}" type="presOf" srcId="{64103363-BA6A-42B0-9920-07668754523F}" destId="{B1649F5F-D6CE-41A5-A6F7-B99CECD13B0E}" srcOrd="1" destOrd="0" presId="urn:microsoft.com/office/officeart/2005/8/layout/process1"/>
    <dgm:cxn modelId="{26409DDD-D5D5-435F-9B0B-A9A19EECD32F}" type="presOf" srcId="{64103363-BA6A-42B0-9920-07668754523F}" destId="{BC5B2815-C628-42EF-A9B4-EB0C62B0C6AB}" srcOrd="0" destOrd="0" presId="urn:microsoft.com/office/officeart/2005/8/layout/process1"/>
    <dgm:cxn modelId="{C7186DE4-0FA8-4528-BECD-65A47A6A28EC}" type="presOf" srcId="{B103BD6D-C026-42C8-9C1D-274540774676}" destId="{7DC06A95-E018-476B-A901-942FD66CF4F1}" srcOrd="0" destOrd="0" presId="urn:microsoft.com/office/officeart/2005/8/layout/process1"/>
    <dgm:cxn modelId="{E4C855A1-161C-4AF2-A3D0-75401DFC2701}" type="presParOf" srcId="{EC93582B-CE72-49EF-8275-964523EE2B93}" destId="{7DC06A95-E018-476B-A901-942FD66CF4F1}" srcOrd="0" destOrd="0" presId="urn:microsoft.com/office/officeart/2005/8/layout/process1"/>
    <dgm:cxn modelId="{D7B4F478-3888-4D9B-A702-8B939E5FC2D9}" type="presParOf" srcId="{EC93582B-CE72-49EF-8275-964523EE2B93}" destId="{3CF27970-9457-4546-A486-4C6EF6D2081E}" srcOrd="1" destOrd="0" presId="urn:microsoft.com/office/officeart/2005/8/layout/process1"/>
    <dgm:cxn modelId="{4B816E2D-17A8-47BE-A1E4-74E93FCA2119}" type="presParOf" srcId="{3CF27970-9457-4546-A486-4C6EF6D2081E}" destId="{76CE8843-4435-4F39-8B5C-DC6F16B57F0D}" srcOrd="0" destOrd="0" presId="urn:microsoft.com/office/officeart/2005/8/layout/process1"/>
    <dgm:cxn modelId="{002A2079-9193-46B2-8C0C-CFC14C9929C7}" type="presParOf" srcId="{EC93582B-CE72-49EF-8275-964523EE2B93}" destId="{5C5A6E28-D644-417E-B655-FE97BBE647F1}" srcOrd="2" destOrd="0" presId="urn:microsoft.com/office/officeart/2005/8/layout/process1"/>
    <dgm:cxn modelId="{5E69196C-7A79-41C9-801E-7B1A951518B7}" type="presParOf" srcId="{EC93582B-CE72-49EF-8275-964523EE2B93}" destId="{BC5B2815-C628-42EF-A9B4-EB0C62B0C6AB}" srcOrd="3" destOrd="0" presId="urn:microsoft.com/office/officeart/2005/8/layout/process1"/>
    <dgm:cxn modelId="{03F088F0-5190-4949-814B-8BC197282DC7}" type="presParOf" srcId="{BC5B2815-C628-42EF-A9B4-EB0C62B0C6AB}" destId="{B1649F5F-D6CE-41A5-A6F7-B99CECD13B0E}" srcOrd="0" destOrd="0" presId="urn:microsoft.com/office/officeart/2005/8/layout/process1"/>
    <dgm:cxn modelId="{E1451162-4039-4114-BEA9-E38B019B7473}" type="presParOf" srcId="{EC93582B-CE72-49EF-8275-964523EE2B93}" destId="{ED903A2E-D8EA-4B31-A154-967DADA2D96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3C45C-F6D7-4583-B252-36D0672F786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1C88E83-A599-47E7-A312-68078AD6DF86}">
      <dgm:prSet/>
      <dgm:spPr/>
      <dgm:t>
        <a:bodyPr/>
        <a:lstStyle/>
        <a:p>
          <a:r>
            <a:rPr lang="en-US"/>
            <a:t>Daily- Reading Log &amp; Sight Words Choice Board</a:t>
          </a:r>
        </a:p>
      </dgm:t>
    </dgm:pt>
    <dgm:pt modelId="{8108FA39-2329-4044-A1B6-8BFD96B2154B}" type="parTrans" cxnId="{4C229B7A-F7D4-43F1-B6B6-831928629CF8}">
      <dgm:prSet/>
      <dgm:spPr/>
      <dgm:t>
        <a:bodyPr/>
        <a:lstStyle/>
        <a:p>
          <a:endParaRPr lang="en-US"/>
        </a:p>
      </dgm:t>
    </dgm:pt>
    <dgm:pt modelId="{C780E22D-5781-45FC-85E8-18B68BBE3651}" type="sibTrans" cxnId="{4C229B7A-F7D4-43F1-B6B6-831928629CF8}">
      <dgm:prSet/>
      <dgm:spPr/>
      <dgm:t>
        <a:bodyPr/>
        <a:lstStyle/>
        <a:p>
          <a:endParaRPr lang="en-US"/>
        </a:p>
      </dgm:t>
    </dgm:pt>
    <dgm:pt modelId="{5EC94012-EDE9-4524-91F8-53FFA1B47259}">
      <dgm:prSet/>
      <dgm:spPr/>
      <dgm:t>
        <a:bodyPr/>
        <a:lstStyle/>
        <a:p>
          <a:r>
            <a:rPr lang="en-US"/>
            <a:t>Monday- Math &amp; Reading handout</a:t>
          </a:r>
        </a:p>
      </dgm:t>
    </dgm:pt>
    <dgm:pt modelId="{28732A1D-DE54-4967-A476-7635408C9F40}" type="parTrans" cxnId="{966DEF27-5674-4A10-9CA2-DE2C898389A9}">
      <dgm:prSet/>
      <dgm:spPr/>
      <dgm:t>
        <a:bodyPr/>
        <a:lstStyle/>
        <a:p>
          <a:endParaRPr lang="en-US"/>
        </a:p>
      </dgm:t>
    </dgm:pt>
    <dgm:pt modelId="{1F9703D2-A32A-4990-B7A6-E8B7DA993F80}" type="sibTrans" cxnId="{966DEF27-5674-4A10-9CA2-DE2C898389A9}">
      <dgm:prSet/>
      <dgm:spPr/>
      <dgm:t>
        <a:bodyPr/>
        <a:lstStyle/>
        <a:p>
          <a:endParaRPr lang="en-US"/>
        </a:p>
      </dgm:t>
    </dgm:pt>
    <dgm:pt modelId="{B791D11E-C8A1-488D-B214-B915C6895AE1}">
      <dgm:prSet/>
      <dgm:spPr/>
      <dgm:t>
        <a:bodyPr/>
        <a:lstStyle/>
        <a:p>
          <a:r>
            <a:rPr lang="en-US"/>
            <a:t>Tuesday- iReady Teacher assigned </a:t>
          </a:r>
          <a:r>
            <a:rPr lang="en-US" b="1"/>
            <a:t>Reading </a:t>
          </a:r>
          <a:r>
            <a:rPr lang="en-US"/>
            <a:t>lesson </a:t>
          </a:r>
        </a:p>
      </dgm:t>
    </dgm:pt>
    <dgm:pt modelId="{87813BFB-ECE9-46C4-A37C-5E430D20B0CE}" type="parTrans" cxnId="{4DC729E4-3561-4B1D-94A6-FB6685F613BD}">
      <dgm:prSet/>
      <dgm:spPr/>
      <dgm:t>
        <a:bodyPr/>
        <a:lstStyle/>
        <a:p>
          <a:endParaRPr lang="en-US"/>
        </a:p>
      </dgm:t>
    </dgm:pt>
    <dgm:pt modelId="{5A252543-2E61-4953-994D-938061A42C8E}" type="sibTrans" cxnId="{4DC729E4-3561-4B1D-94A6-FB6685F613BD}">
      <dgm:prSet/>
      <dgm:spPr/>
      <dgm:t>
        <a:bodyPr/>
        <a:lstStyle/>
        <a:p>
          <a:endParaRPr lang="en-US"/>
        </a:p>
      </dgm:t>
    </dgm:pt>
    <dgm:pt modelId="{2D3A8A5F-EC4C-4D2D-9F12-B1E9AB6BA607}">
      <dgm:prSet/>
      <dgm:spPr/>
      <dgm:t>
        <a:bodyPr/>
        <a:lstStyle/>
        <a:p>
          <a:r>
            <a:rPr lang="en-US"/>
            <a:t>Wednesday- Math &amp; Reading  handout</a:t>
          </a:r>
        </a:p>
      </dgm:t>
    </dgm:pt>
    <dgm:pt modelId="{5B1AF406-1B75-4DEE-83F6-C12E61CF0C0B}" type="parTrans" cxnId="{162AFF70-166D-48D1-B9C0-D544A6D630C0}">
      <dgm:prSet/>
      <dgm:spPr/>
      <dgm:t>
        <a:bodyPr/>
        <a:lstStyle/>
        <a:p>
          <a:endParaRPr lang="en-US"/>
        </a:p>
      </dgm:t>
    </dgm:pt>
    <dgm:pt modelId="{FB07C787-DDA9-4E32-AC93-6966FF606560}" type="sibTrans" cxnId="{162AFF70-166D-48D1-B9C0-D544A6D630C0}">
      <dgm:prSet/>
      <dgm:spPr/>
      <dgm:t>
        <a:bodyPr/>
        <a:lstStyle/>
        <a:p>
          <a:endParaRPr lang="en-US"/>
        </a:p>
      </dgm:t>
    </dgm:pt>
    <dgm:pt modelId="{CC5668BC-CB46-4BC4-BFF0-77D126CF5575}">
      <dgm:prSet/>
      <dgm:spPr/>
      <dgm:t>
        <a:bodyPr/>
        <a:lstStyle/>
        <a:p>
          <a:r>
            <a:rPr lang="en-US"/>
            <a:t>Thursday- iReady Teacher assigned </a:t>
          </a:r>
          <a:r>
            <a:rPr lang="en-US" b="1"/>
            <a:t>Math </a:t>
          </a:r>
          <a:r>
            <a:rPr lang="en-US"/>
            <a:t>lesson </a:t>
          </a:r>
        </a:p>
      </dgm:t>
    </dgm:pt>
    <dgm:pt modelId="{375DF018-6FFA-4FE7-9EBF-1D22C0EA69F0}" type="parTrans" cxnId="{304C377F-C87E-4599-B6AB-3750E8F4D06B}">
      <dgm:prSet/>
      <dgm:spPr/>
      <dgm:t>
        <a:bodyPr/>
        <a:lstStyle/>
        <a:p>
          <a:endParaRPr lang="en-US"/>
        </a:p>
      </dgm:t>
    </dgm:pt>
    <dgm:pt modelId="{0BE93663-3CEB-4FED-9B05-67CF5E2E3516}" type="sibTrans" cxnId="{304C377F-C87E-4599-B6AB-3750E8F4D06B}">
      <dgm:prSet/>
      <dgm:spPr/>
      <dgm:t>
        <a:bodyPr/>
        <a:lstStyle/>
        <a:p>
          <a:endParaRPr lang="en-US"/>
        </a:p>
      </dgm:t>
    </dgm:pt>
    <dgm:pt modelId="{2BE50F7E-F35E-4F93-8977-AF71AC26B25E}">
      <dgm:prSet/>
      <dgm:spPr/>
      <dgm:t>
        <a:bodyPr/>
        <a:lstStyle/>
        <a:p>
          <a:r>
            <a:rPr lang="en-US"/>
            <a:t>Friday- No Homework </a:t>
          </a:r>
        </a:p>
      </dgm:t>
    </dgm:pt>
    <dgm:pt modelId="{84529BAC-8CFC-43BC-ADC4-0BB1D74CBEF3}" type="parTrans" cxnId="{4D85B0EE-DE27-445F-A381-1396DEF61EC4}">
      <dgm:prSet/>
      <dgm:spPr/>
      <dgm:t>
        <a:bodyPr/>
        <a:lstStyle/>
        <a:p>
          <a:endParaRPr lang="en-US"/>
        </a:p>
      </dgm:t>
    </dgm:pt>
    <dgm:pt modelId="{B6A7846E-D220-40FF-AB81-76C35BCAFD49}" type="sibTrans" cxnId="{4D85B0EE-DE27-445F-A381-1396DEF61EC4}">
      <dgm:prSet/>
      <dgm:spPr/>
      <dgm:t>
        <a:bodyPr/>
        <a:lstStyle/>
        <a:p>
          <a:endParaRPr lang="en-US"/>
        </a:p>
      </dgm:t>
    </dgm:pt>
    <dgm:pt modelId="{F3AA97A3-9452-48B7-B39F-B1A59412243B}" type="pres">
      <dgm:prSet presAssocID="{EB73C45C-F6D7-4583-B252-36D0672F7862}" presName="diagram" presStyleCnt="0">
        <dgm:presLayoutVars>
          <dgm:dir/>
          <dgm:resizeHandles val="exact"/>
        </dgm:presLayoutVars>
      </dgm:prSet>
      <dgm:spPr/>
    </dgm:pt>
    <dgm:pt modelId="{1814192A-753F-4397-AC79-A16C42C37BB4}" type="pres">
      <dgm:prSet presAssocID="{D1C88E83-A599-47E7-A312-68078AD6DF86}" presName="node" presStyleLbl="node1" presStyleIdx="0" presStyleCnt="6">
        <dgm:presLayoutVars>
          <dgm:bulletEnabled val="1"/>
        </dgm:presLayoutVars>
      </dgm:prSet>
      <dgm:spPr/>
    </dgm:pt>
    <dgm:pt modelId="{93A14D52-3D8E-4A79-A250-E5B1622B3211}" type="pres">
      <dgm:prSet presAssocID="{C780E22D-5781-45FC-85E8-18B68BBE3651}" presName="sibTrans" presStyleCnt="0"/>
      <dgm:spPr/>
    </dgm:pt>
    <dgm:pt modelId="{DBE97F32-4FBF-4DE1-9085-55BDD3E34EA8}" type="pres">
      <dgm:prSet presAssocID="{5EC94012-EDE9-4524-91F8-53FFA1B47259}" presName="node" presStyleLbl="node1" presStyleIdx="1" presStyleCnt="6">
        <dgm:presLayoutVars>
          <dgm:bulletEnabled val="1"/>
        </dgm:presLayoutVars>
      </dgm:prSet>
      <dgm:spPr/>
    </dgm:pt>
    <dgm:pt modelId="{9BDEA43B-A670-465D-984C-919C63FFFA7F}" type="pres">
      <dgm:prSet presAssocID="{1F9703D2-A32A-4990-B7A6-E8B7DA993F80}" presName="sibTrans" presStyleCnt="0"/>
      <dgm:spPr/>
    </dgm:pt>
    <dgm:pt modelId="{287117DF-DFD9-45AD-BAC1-7C095A145D48}" type="pres">
      <dgm:prSet presAssocID="{B791D11E-C8A1-488D-B214-B915C6895AE1}" presName="node" presStyleLbl="node1" presStyleIdx="2" presStyleCnt="6">
        <dgm:presLayoutVars>
          <dgm:bulletEnabled val="1"/>
        </dgm:presLayoutVars>
      </dgm:prSet>
      <dgm:spPr/>
    </dgm:pt>
    <dgm:pt modelId="{3FC480FB-A007-4C5A-B348-048783F5F174}" type="pres">
      <dgm:prSet presAssocID="{5A252543-2E61-4953-994D-938061A42C8E}" presName="sibTrans" presStyleCnt="0"/>
      <dgm:spPr/>
    </dgm:pt>
    <dgm:pt modelId="{27388CA6-C942-4A13-BD5C-C768F12F8B05}" type="pres">
      <dgm:prSet presAssocID="{2D3A8A5F-EC4C-4D2D-9F12-B1E9AB6BA607}" presName="node" presStyleLbl="node1" presStyleIdx="3" presStyleCnt="6">
        <dgm:presLayoutVars>
          <dgm:bulletEnabled val="1"/>
        </dgm:presLayoutVars>
      </dgm:prSet>
      <dgm:spPr/>
    </dgm:pt>
    <dgm:pt modelId="{F560B706-1E92-4650-9A14-939802299ED4}" type="pres">
      <dgm:prSet presAssocID="{FB07C787-DDA9-4E32-AC93-6966FF606560}" presName="sibTrans" presStyleCnt="0"/>
      <dgm:spPr/>
    </dgm:pt>
    <dgm:pt modelId="{EB8653AD-855D-41B1-A31D-2D6E3A593162}" type="pres">
      <dgm:prSet presAssocID="{CC5668BC-CB46-4BC4-BFF0-77D126CF5575}" presName="node" presStyleLbl="node1" presStyleIdx="4" presStyleCnt="6">
        <dgm:presLayoutVars>
          <dgm:bulletEnabled val="1"/>
        </dgm:presLayoutVars>
      </dgm:prSet>
      <dgm:spPr/>
    </dgm:pt>
    <dgm:pt modelId="{6B0DE5DA-E8E9-4870-B870-04D24DAAECFF}" type="pres">
      <dgm:prSet presAssocID="{0BE93663-3CEB-4FED-9B05-67CF5E2E3516}" presName="sibTrans" presStyleCnt="0"/>
      <dgm:spPr/>
    </dgm:pt>
    <dgm:pt modelId="{E62E27D4-8104-4BA0-B788-D61626FAFE13}" type="pres">
      <dgm:prSet presAssocID="{2BE50F7E-F35E-4F93-8977-AF71AC26B25E}" presName="node" presStyleLbl="node1" presStyleIdx="5" presStyleCnt="6">
        <dgm:presLayoutVars>
          <dgm:bulletEnabled val="1"/>
        </dgm:presLayoutVars>
      </dgm:prSet>
      <dgm:spPr/>
    </dgm:pt>
  </dgm:ptLst>
  <dgm:cxnLst>
    <dgm:cxn modelId="{966DEF27-5674-4A10-9CA2-DE2C898389A9}" srcId="{EB73C45C-F6D7-4583-B252-36D0672F7862}" destId="{5EC94012-EDE9-4524-91F8-53FFA1B47259}" srcOrd="1" destOrd="0" parTransId="{28732A1D-DE54-4967-A476-7635408C9F40}" sibTransId="{1F9703D2-A32A-4990-B7A6-E8B7DA993F80}"/>
    <dgm:cxn modelId="{12A4C042-F646-44EB-99D0-8248A3A3A14A}" type="presOf" srcId="{2D3A8A5F-EC4C-4D2D-9F12-B1E9AB6BA607}" destId="{27388CA6-C942-4A13-BD5C-C768F12F8B05}" srcOrd="0" destOrd="0" presId="urn:microsoft.com/office/officeart/2005/8/layout/default"/>
    <dgm:cxn modelId="{AB64D74A-3269-4DD0-A5F2-AC3D9B9EDFA9}" type="presOf" srcId="{B791D11E-C8A1-488D-B214-B915C6895AE1}" destId="{287117DF-DFD9-45AD-BAC1-7C095A145D48}" srcOrd="0" destOrd="0" presId="urn:microsoft.com/office/officeart/2005/8/layout/default"/>
    <dgm:cxn modelId="{162AFF70-166D-48D1-B9C0-D544A6D630C0}" srcId="{EB73C45C-F6D7-4583-B252-36D0672F7862}" destId="{2D3A8A5F-EC4C-4D2D-9F12-B1E9AB6BA607}" srcOrd="3" destOrd="0" parTransId="{5B1AF406-1B75-4DEE-83F6-C12E61CF0C0B}" sibTransId="{FB07C787-DDA9-4E32-AC93-6966FF606560}"/>
    <dgm:cxn modelId="{CAF49175-4518-4812-AE2B-5632CBEAE824}" type="presOf" srcId="{CC5668BC-CB46-4BC4-BFF0-77D126CF5575}" destId="{EB8653AD-855D-41B1-A31D-2D6E3A593162}" srcOrd="0" destOrd="0" presId="urn:microsoft.com/office/officeart/2005/8/layout/default"/>
    <dgm:cxn modelId="{6A40B058-F46D-4C97-B099-503BE92F81CF}" type="presOf" srcId="{5EC94012-EDE9-4524-91F8-53FFA1B47259}" destId="{DBE97F32-4FBF-4DE1-9085-55BDD3E34EA8}" srcOrd="0" destOrd="0" presId="urn:microsoft.com/office/officeart/2005/8/layout/default"/>
    <dgm:cxn modelId="{4C229B7A-F7D4-43F1-B6B6-831928629CF8}" srcId="{EB73C45C-F6D7-4583-B252-36D0672F7862}" destId="{D1C88E83-A599-47E7-A312-68078AD6DF86}" srcOrd="0" destOrd="0" parTransId="{8108FA39-2329-4044-A1B6-8BFD96B2154B}" sibTransId="{C780E22D-5781-45FC-85E8-18B68BBE3651}"/>
    <dgm:cxn modelId="{304C377F-C87E-4599-B6AB-3750E8F4D06B}" srcId="{EB73C45C-F6D7-4583-B252-36D0672F7862}" destId="{CC5668BC-CB46-4BC4-BFF0-77D126CF5575}" srcOrd="4" destOrd="0" parTransId="{375DF018-6FFA-4FE7-9EBF-1D22C0EA69F0}" sibTransId="{0BE93663-3CEB-4FED-9B05-67CF5E2E3516}"/>
    <dgm:cxn modelId="{675E0285-4D2A-4B98-BFEE-8DB6CF9B3851}" type="presOf" srcId="{2BE50F7E-F35E-4F93-8977-AF71AC26B25E}" destId="{E62E27D4-8104-4BA0-B788-D61626FAFE13}" srcOrd="0" destOrd="0" presId="urn:microsoft.com/office/officeart/2005/8/layout/default"/>
    <dgm:cxn modelId="{F0ADA3C8-455D-49A0-A5EC-4B89A6CF9977}" type="presOf" srcId="{EB73C45C-F6D7-4583-B252-36D0672F7862}" destId="{F3AA97A3-9452-48B7-B39F-B1A59412243B}" srcOrd="0" destOrd="0" presId="urn:microsoft.com/office/officeart/2005/8/layout/default"/>
    <dgm:cxn modelId="{4DC729E4-3561-4B1D-94A6-FB6685F613BD}" srcId="{EB73C45C-F6D7-4583-B252-36D0672F7862}" destId="{B791D11E-C8A1-488D-B214-B915C6895AE1}" srcOrd="2" destOrd="0" parTransId="{87813BFB-ECE9-46C4-A37C-5E430D20B0CE}" sibTransId="{5A252543-2E61-4953-994D-938061A42C8E}"/>
    <dgm:cxn modelId="{4D85B0EE-DE27-445F-A381-1396DEF61EC4}" srcId="{EB73C45C-F6D7-4583-B252-36D0672F7862}" destId="{2BE50F7E-F35E-4F93-8977-AF71AC26B25E}" srcOrd="5" destOrd="0" parTransId="{84529BAC-8CFC-43BC-ADC4-0BB1D74CBEF3}" sibTransId="{B6A7846E-D220-40FF-AB81-76C35BCAFD49}"/>
    <dgm:cxn modelId="{AEC038FA-854F-433E-9951-BA7531DCBFAD}" type="presOf" srcId="{D1C88E83-A599-47E7-A312-68078AD6DF86}" destId="{1814192A-753F-4397-AC79-A16C42C37BB4}" srcOrd="0" destOrd="0" presId="urn:microsoft.com/office/officeart/2005/8/layout/default"/>
    <dgm:cxn modelId="{233F5E94-3A97-4111-A109-4FE19DFE4F9D}" type="presParOf" srcId="{F3AA97A3-9452-48B7-B39F-B1A59412243B}" destId="{1814192A-753F-4397-AC79-A16C42C37BB4}" srcOrd="0" destOrd="0" presId="urn:microsoft.com/office/officeart/2005/8/layout/default"/>
    <dgm:cxn modelId="{4F7827CE-EC76-4FAC-85E9-0E6E36A3AD22}" type="presParOf" srcId="{F3AA97A3-9452-48B7-B39F-B1A59412243B}" destId="{93A14D52-3D8E-4A79-A250-E5B1622B3211}" srcOrd="1" destOrd="0" presId="urn:microsoft.com/office/officeart/2005/8/layout/default"/>
    <dgm:cxn modelId="{4482A4F1-0D03-4CC6-8572-34CF744B9F48}" type="presParOf" srcId="{F3AA97A3-9452-48B7-B39F-B1A59412243B}" destId="{DBE97F32-4FBF-4DE1-9085-55BDD3E34EA8}" srcOrd="2" destOrd="0" presId="urn:microsoft.com/office/officeart/2005/8/layout/default"/>
    <dgm:cxn modelId="{231C8F90-0CDB-493A-829E-21686A163F40}" type="presParOf" srcId="{F3AA97A3-9452-48B7-B39F-B1A59412243B}" destId="{9BDEA43B-A670-465D-984C-919C63FFFA7F}" srcOrd="3" destOrd="0" presId="urn:microsoft.com/office/officeart/2005/8/layout/default"/>
    <dgm:cxn modelId="{24094289-391A-402E-8CAB-0F5BEFBDE443}" type="presParOf" srcId="{F3AA97A3-9452-48B7-B39F-B1A59412243B}" destId="{287117DF-DFD9-45AD-BAC1-7C095A145D48}" srcOrd="4" destOrd="0" presId="urn:microsoft.com/office/officeart/2005/8/layout/default"/>
    <dgm:cxn modelId="{F2E7C8F1-06BC-4A4E-97DA-92D8DC44ACAE}" type="presParOf" srcId="{F3AA97A3-9452-48B7-B39F-B1A59412243B}" destId="{3FC480FB-A007-4C5A-B348-048783F5F174}" srcOrd="5" destOrd="0" presId="urn:microsoft.com/office/officeart/2005/8/layout/default"/>
    <dgm:cxn modelId="{7273C8F1-7C62-4A8E-ACDF-280A6D3A6D1C}" type="presParOf" srcId="{F3AA97A3-9452-48B7-B39F-B1A59412243B}" destId="{27388CA6-C942-4A13-BD5C-C768F12F8B05}" srcOrd="6" destOrd="0" presId="urn:microsoft.com/office/officeart/2005/8/layout/default"/>
    <dgm:cxn modelId="{AF2A1DA8-FD75-444D-B5F6-AABA23782BF3}" type="presParOf" srcId="{F3AA97A3-9452-48B7-B39F-B1A59412243B}" destId="{F560B706-1E92-4650-9A14-939802299ED4}" srcOrd="7" destOrd="0" presId="urn:microsoft.com/office/officeart/2005/8/layout/default"/>
    <dgm:cxn modelId="{CD51D109-76C9-4128-BED4-630781C407F7}" type="presParOf" srcId="{F3AA97A3-9452-48B7-B39F-B1A59412243B}" destId="{EB8653AD-855D-41B1-A31D-2D6E3A593162}" srcOrd="8" destOrd="0" presId="urn:microsoft.com/office/officeart/2005/8/layout/default"/>
    <dgm:cxn modelId="{1B5AF220-CF55-4094-83B6-99025C112E93}" type="presParOf" srcId="{F3AA97A3-9452-48B7-B39F-B1A59412243B}" destId="{6B0DE5DA-E8E9-4870-B870-04D24DAAECFF}" srcOrd="9" destOrd="0" presId="urn:microsoft.com/office/officeart/2005/8/layout/default"/>
    <dgm:cxn modelId="{22A93C1E-0AB1-40AC-8B06-82200D9F750B}" type="presParOf" srcId="{F3AA97A3-9452-48B7-B39F-B1A59412243B}" destId="{E62E27D4-8104-4BA0-B788-D61626FAFE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21561-75C7-4628-8C43-B01AFF63678D}"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44432CE9-D25A-4852-AE01-6BC36872A50E}">
      <dgm:prSet/>
      <dgm:spPr/>
      <dgm:t>
        <a:bodyPr/>
        <a:lstStyle/>
        <a:p>
          <a:r>
            <a:rPr lang="en-US"/>
            <a:t>Fun Projects</a:t>
          </a:r>
        </a:p>
      </dgm:t>
    </dgm:pt>
    <dgm:pt modelId="{4EFBAAA5-432C-47A3-8702-F46B11D39202}" type="parTrans" cxnId="{6A8A51E6-A73B-44E4-913F-3A6695C31F5C}">
      <dgm:prSet/>
      <dgm:spPr/>
      <dgm:t>
        <a:bodyPr/>
        <a:lstStyle/>
        <a:p>
          <a:endParaRPr lang="en-US"/>
        </a:p>
      </dgm:t>
    </dgm:pt>
    <dgm:pt modelId="{F5E442F1-C1F0-4D8A-86D8-FB0B22B1E707}" type="sibTrans" cxnId="{6A8A51E6-A73B-44E4-913F-3A6695C31F5C}">
      <dgm:prSet/>
      <dgm:spPr/>
      <dgm:t>
        <a:bodyPr/>
        <a:lstStyle/>
        <a:p>
          <a:endParaRPr lang="en-US"/>
        </a:p>
      </dgm:t>
    </dgm:pt>
    <dgm:pt modelId="{A8FF169C-F766-4750-9581-11DE3D759A20}">
      <dgm:prSet/>
      <dgm:spPr/>
      <dgm:t>
        <a:bodyPr/>
        <a:lstStyle/>
        <a:p>
          <a:r>
            <a:rPr lang="en-US"/>
            <a:t>Interactive Notebooks</a:t>
          </a:r>
        </a:p>
      </dgm:t>
    </dgm:pt>
    <dgm:pt modelId="{1EB1D66D-6BA5-4F1D-B58F-BC1A9112BEF7}" type="parTrans" cxnId="{A7F6E7E7-C7A2-4F53-8C0A-26E4D9BFFBBB}">
      <dgm:prSet/>
      <dgm:spPr/>
      <dgm:t>
        <a:bodyPr/>
        <a:lstStyle/>
        <a:p>
          <a:endParaRPr lang="en-US"/>
        </a:p>
      </dgm:t>
    </dgm:pt>
    <dgm:pt modelId="{1CB5459A-9F7E-40D4-9BE7-AD27F6942A61}" type="sibTrans" cxnId="{A7F6E7E7-C7A2-4F53-8C0A-26E4D9BFFBBB}">
      <dgm:prSet/>
      <dgm:spPr/>
      <dgm:t>
        <a:bodyPr/>
        <a:lstStyle/>
        <a:p>
          <a:endParaRPr lang="en-US"/>
        </a:p>
      </dgm:t>
    </dgm:pt>
    <dgm:pt modelId="{AAE40E19-8BAF-456F-A4B0-DD02486D865D}">
      <dgm:prSet/>
      <dgm:spPr/>
      <dgm:t>
        <a:bodyPr/>
        <a:lstStyle/>
        <a:p>
          <a:r>
            <a:rPr lang="en-US"/>
            <a:t>Field Trips (TBD)</a:t>
          </a:r>
        </a:p>
      </dgm:t>
    </dgm:pt>
    <dgm:pt modelId="{BF634397-167D-4491-A43D-ED8FAC83730F}" type="parTrans" cxnId="{1395DB6C-D993-4DA9-95DA-6C3B6B6860B5}">
      <dgm:prSet/>
      <dgm:spPr/>
      <dgm:t>
        <a:bodyPr/>
        <a:lstStyle/>
        <a:p>
          <a:endParaRPr lang="en-US"/>
        </a:p>
      </dgm:t>
    </dgm:pt>
    <dgm:pt modelId="{D37438C4-40A4-484C-A894-1BF0D0E5F27C}" type="sibTrans" cxnId="{1395DB6C-D993-4DA9-95DA-6C3B6B6860B5}">
      <dgm:prSet/>
      <dgm:spPr/>
      <dgm:t>
        <a:bodyPr/>
        <a:lstStyle/>
        <a:p>
          <a:endParaRPr lang="en-US"/>
        </a:p>
      </dgm:t>
    </dgm:pt>
    <dgm:pt modelId="{83A0385E-3CC5-4534-9EB0-B99D14017ECB}">
      <dgm:prSet/>
      <dgm:spPr/>
      <dgm:t>
        <a:bodyPr/>
        <a:lstStyle/>
        <a:p>
          <a:r>
            <a:rPr lang="en-US"/>
            <a:t>The Treasure Box </a:t>
          </a:r>
          <a:r>
            <a:rPr lang="en-US">
              <a:sym typeface="Wingdings" panose="05000000000000000000" pitchFamily="2" charset="2"/>
            </a:rPr>
            <a:t></a:t>
          </a:r>
          <a:endParaRPr lang="en-US"/>
        </a:p>
      </dgm:t>
    </dgm:pt>
    <dgm:pt modelId="{6DA58559-7816-451F-99F5-85B8A29EC3CB}" type="parTrans" cxnId="{3AA800E7-5413-421D-8CF7-115572D703B9}">
      <dgm:prSet/>
      <dgm:spPr/>
      <dgm:t>
        <a:bodyPr/>
        <a:lstStyle/>
        <a:p>
          <a:endParaRPr lang="en-US"/>
        </a:p>
      </dgm:t>
    </dgm:pt>
    <dgm:pt modelId="{E12D4C65-BB4D-4424-9E45-E349D9FE1698}" type="sibTrans" cxnId="{3AA800E7-5413-421D-8CF7-115572D703B9}">
      <dgm:prSet/>
      <dgm:spPr/>
      <dgm:t>
        <a:bodyPr/>
        <a:lstStyle/>
        <a:p>
          <a:endParaRPr lang="en-US"/>
        </a:p>
      </dgm:t>
    </dgm:pt>
    <dgm:pt modelId="{B6A65877-6753-4A38-A733-0483EBD41BA5}">
      <dgm:prSet/>
      <dgm:spPr/>
      <dgm:t>
        <a:bodyPr/>
        <a:lstStyle/>
        <a:p>
          <a:r>
            <a:rPr lang="en-US"/>
            <a:t>Tremendous Growth! </a:t>
          </a:r>
        </a:p>
      </dgm:t>
    </dgm:pt>
    <dgm:pt modelId="{D57687A9-2391-48E5-9197-992596D8CCCB}" type="parTrans" cxnId="{D11FE74E-9ECD-4028-A2C8-CD845E187CEF}">
      <dgm:prSet/>
      <dgm:spPr/>
      <dgm:t>
        <a:bodyPr/>
        <a:lstStyle/>
        <a:p>
          <a:endParaRPr lang="en-US"/>
        </a:p>
      </dgm:t>
    </dgm:pt>
    <dgm:pt modelId="{0861F09E-AA50-4E19-AA5F-D1CCDBFEF2A6}" type="sibTrans" cxnId="{D11FE74E-9ECD-4028-A2C8-CD845E187CEF}">
      <dgm:prSet/>
      <dgm:spPr/>
      <dgm:t>
        <a:bodyPr/>
        <a:lstStyle/>
        <a:p>
          <a:endParaRPr lang="en-US"/>
        </a:p>
      </dgm:t>
    </dgm:pt>
    <dgm:pt modelId="{6B21B571-F017-4603-B384-F134BDACC7CB}" type="pres">
      <dgm:prSet presAssocID="{E9D21561-75C7-4628-8C43-B01AFF63678D}" presName="diagram" presStyleCnt="0">
        <dgm:presLayoutVars>
          <dgm:dir/>
          <dgm:resizeHandles val="exact"/>
        </dgm:presLayoutVars>
      </dgm:prSet>
      <dgm:spPr/>
    </dgm:pt>
    <dgm:pt modelId="{88592668-45DA-48F7-A830-461EB424071E}" type="pres">
      <dgm:prSet presAssocID="{44432CE9-D25A-4852-AE01-6BC36872A50E}" presName="node" presStyleLbl="node1" presStyleIdx="0" presStyleCnt="5">
        <dgm:presLayoutVars>
          <dgm:bulletEnabled val="1"/>
        </dgm:presLayoutVars>
      </dgm:prSet>
      <dgm:spPr/>
    </dgm:pt>
    <dgm:pt modelId="{D7DF0312-CCA0-400D-8070-5F2C7644C9F3}" type="pres">
      <dgm:prSet presAssocID="{F5E442F1-C1F0-4D8A-86D8-FB0B22B1E707}" presName="sibTrans" presStyleCnt="0"/>
      <dgm:spPr/>
    </dgm:pt>
    <dgm:pt modelId="{4B36F4CF-8411-4356-BBB7-93C2C9759BBA}" type="pres">
      <dgm:prSet presAssocID="{A8FF169C-F766-4750-9581-11DE3D759A20}" presName="node" presStyleLbl="node1" presStyleIdx="1" presStyleCnt="5">
        <dgm:presLayoutVars>
          <dgm:bulletEnabled val="1"/>
        </dgm:presLayoutVars>
      </dgm:prSet>
      <dgm:spPr/>
    </dgm:pt>
    <dgm:pt modelId="{CF93D7F4-D85F-45DB-81BE-20095F8F82BB}" type="pres">
      <dgm:prSet presAssocID="{1CB5459A-9F7E-40D4-9BE7-AD27F6942A61}" presName="sibTrans" presStyleCnt="0"/>
      <dgm:spPr/>
    </dgm:pt>
    <dgm:pt modelId="{EC701531-6557-442C-A9C9-D29ECBFBD9A2}" type="pres">
      <dgm:prSet presAssocID="{AAE40E19-8BAF-456F-A4B0-DD02486D865D}" presName="node" presStyleLbl="node1" presStyleIdx="2" presStyleCnt="5">
        <dgm:presLayoutVars>
          <dgm:bulletEnabled val="1"/>
        </dgm:presLayoutVars>
      </dgm:prSet>
      <dgm:spPr/>
    </dgm:pt>
    <dgm:pt modelId="{5CB82375-9A26-4DF3-8330-5EEA5D48D429}" type="pres">
      <dgm:prSet presAssocID="{D37438C4-40A4-484C-A894-1BF0D0E5F27C}" presName="sibTrans" presStyleCnt="0"/>
      <dgm:spPr/>
    </dgm:pt>
    <dgm:pt modelId="{D2478957-6218-4D4C-9D3C-E6FA068C0FE5}" type="pres">
      <dgm:prSet presAssocID="{83A0385E-3CC5-4534-9EB0-B99D14017ECB}" presName="node" presStyleLbl="node1" presStyleIdx="3" presStyleCnt="5">
        <dgm:presLayoutVars>
          <dgm:bulletEnabled val="1"/>
        </dgm:presLayoutVars>
      </dgm:prSet>
      <dgm:spPr/>
    </dgm:pt>
    <dgm:pt modelId="{569202B6-7931-4D6E-82C7-275F596E9E1D}" type="pres">
      <dgm:prSet presAssocID="{E12D4C65-BB4D-4424-9E45-E349D9FE1698}" presName="sibTrans" presStyleCnt="0"/>
      <dgm:spPr/>
    </dgm:pt>
    <dgm:pt modelId="{8A2B46BD-36B8-4C33-B502-0C6B2B5B351E}" type="pres">
      <dgm:prSet presAssocID="{B6A65877-6753-4A38-A733-0483EBD41BA5}" presName="node" presStyleLbl="node1" presStyleIdx="4" presStyleCnt="5">
        <dgm:presLayoutVars>
          <dgm:bulletEnabled val="1"/>
        </dgm:presLayoutVars>
      </dgm:prSet>
      <dgm:spPr/>
    </dgm:pt>
  </dgm:ptLst>
  <dgm:cxnLst>
    <dgm:cxn modelId="{CC757E0C-6CD3-4693-89D4-6E999C805453}" type="presOf" srcId="{44432CE9-D25A-4852-AE01-6BC36872A50E}" destId="{88592668-45DA-48F7-A830-461EB424071E}" srcOrd="0" destOrd="0" presId="urn:microsoft.com/office/officeart/2005/8/layout/default"/>
    <dgm:cxn modelId="{E7573F45-73B7-4981-B373-87364365F4EF}" type="presOf" srcId="{83A0385E-3CC5-4534-9EB0-B99D14017ECB}" destId="{D2478957-6218-4D4C-9D3C-E6FA068C0FE5}" srcOrd="0" destOrd="0" presId="urn:microsoft.com/office/officeart/2005/8/layout/default"/>
    <dgm:cxn modelId="{7BEC6449-A443-4743-90B8-F8BD3EC23DB4}" type="presOf" srcId="{AAE40E19-8BAF-456F-A4B0-DD02486D865D}" destId="{EC701531-6557-442C-A9C9-D29ECBFBD9A2}" srcOrd="0" destOrd="0" presId="urn:microsoft.com/office/officeart/2005/8/layout/default"/>
    <dgm:cxn modelId="{1395DB6C-D993-4DA9-95DA-6C3B6B6860B5}" srcId="{E9D21561-75C7-4628-8C43-B01AFF63678D}" destId="{AAE40E19-8BAF-456F-A4B0-DD02486D865D}" srcOrd="2" destOrd="0" parTransId="{BF634397-167D-4491-A43D-ED8FAC83730F}" sibTransId="{D37438C4-40A4-484C-A894-1BF0D0E5F27C}"/>
    <dgm:cxn modelId="{D11FE74E-9ECD-4028-A2C8-CD845E187CEF}" srcId="{E9D21561-75C7-4628-8C43-B01AFF63678D}" destId="{B6A65877-6753-4A38-A733-0483EBD41BA5}" srcOrd="4" destOrd="0" parTransId="{D57687A9-2391-48E5-9197-992596D8CCCB}" sibTransId="{0861F09E-AA50-4E19-AA5F-D1CCDBFEF2A6}"/>
    <dgm:cxn modelId="{40041885-7D37-45F8-B2AD-673768E6D599}" type="presOf" srcId="{B6A65877-6753-4A38-A733-0483EBD41BA5}" destId="{8A2B46BD-36B8-4C33-B502-0C6B2B5B351E}" srcOrd="0" destOrd="0" presId="urn:microsoft.com/office/officeart/2005/8/layout/default"/>
    <dgm:cxn modelId="{1F7A97C2-4D21-47DF-82BD-73838E6D67AE}" type="presOf" srcId="{E9D21561-75C7-4628-8C43-B01AFF63678D}" destId="{6B21B571-F017-4603-B384-F134BDACC7CB}" srcOrd="0" destOrd="0" presId="urn:microsoft.com/office/officeart/2005/8/layout/default"/>
    <dgm:cxn modelId="{6A8A51E6-A73B-44E4-913F-3A6695C31F5C}" srcId="{E9D21561-75C7-4628-8C43-B01AFF63678D}" destId="{44432CE9-D25A-4852-AE01-6BC36872A50E}" srcOrd="0" destOrd="0" parTransId="{4EFBAAA5-432C-47A3-8702-F46B11D39202}" sibTransId="{F5E442F1-C1F0-4D8A-86D8-FB0B22B1E707}"/>
    <dgm:cxn modelId="{3AA800E7-5413-421D-8CF7-115572D703B9}" srcId="{E9D21561-75C7-4628-8C43-B01AFF63678D}" destId="{83A0385E-3CC5-4534-9EB0-B99D14017ECB}" srcOrd="3" destOrd="0" parTransId="{6DA58559-7816-451F-99F5-85B8A29EC3CB}" sibTransId="{E12D4C65-BB4D-4424-9E45-E349D9FE1698}"/>
    <dgm:cxn modelId="{A7F6E7E7-C7A2-4F53-8C0A-26E4D9BFFBBB}" srcId="{E9D21561-75C7-4628-8C43-B01AFF63678D}" destId="{A8FF169C-F766-4750-9581-11DE3D759A20}" srcOrd="1" destOrd="0" parTransId="{1EB1D66D-6BA5-4F1D-B58F-BC1A9112BEF7}" sibTransId="{1CB5459A-9F7E-40D4-9BE7-AD27F6942A61}"/>
    <dgm:cxn modelId="{27A3AFF1-5597-4DBF-B3A1-54ECF9ED3368}" type="presOf" srcId="{A8FF169C-F766-4750-9581-11DE3D759A20}" destId="{4B36F4CF-8411-4356-BBB7-93C2C9759BBA}" srcOrd="0" destOrd="0" presId="urn:microsoft.com/office/officeart/2005/8/layout/default"/>
    <dgm:cxn modelId="{4A22A528-CEB7-4F21-8BE4-BF6E6FA986C5}" type="presParOf" srcId="{6B21B571-F017-4603-B384-F134BDACC7CB}" destId="{88592668-45DA-48F7-A830-461EB424071E}" srcOrd="0" destOrd="0" presId="urn:microsoft.com/office/officeart/2005/8/layout/default"/>
    <dgm:cxn modelId="{F156026F-75D9-4BD0-84FB-006579A93E28}" type="presParOf" srcId="{6B21B571-F017-4603-B384-F134BDACC7CB}" destId="{D7DF0312-CCA0-400D-8070-5F2C7644C9F3}" srcOrd="1" destOrd="0" presId="urn:microsoft.com/office/officeart/2005/8/layout/default"/>
    <dgm:cxn modelId="{E521B8F5-0680-40F2-B690-A36FD3797B07}" type="presParOf" srcId="{6B21B571-F017-4603-B384-F134BDACC7CB}" destId="{4B36F4CF-8411-4356-BBB7-93C2C9759BBA}" srcOrd="2" destOrd="0" presId="urn:microsoft.com/office/officeart/2005/8/layout/default"/>
    <dgm:cxn modelId="{1434C9A3-AEAA-482A-83E4-B56B6C714096}" type="presParOf" srcId="{6B21B571-F017-4603-B384-F134BDACC7CB}" destId="{CF93D7F4-D85F-45DB-81BE-20095F8F82BB}" srcOrd="3" destOrd="0" presId="urn:microsoft.com/office/officeart/2005/8/layout/default"/>
    <dgm:cxn modelId="{21DC65B6-B786-4725-ACC9-CA8F0932B0A8}" type="presParOf" srcId="{6B21B571-F017-4603-B384-F134BDACC7CB}" destId="{EC701531-6557-442C-A9C9-D29ECBFBD9A2}" srcOrd="4" destOrd="0" presId="urn:microsoft.com/office/officeart/2005/8/layout/default"/>
    <dgm:cxn modelId="{65D76E6D-3143-4259-AAA7-D8B068E2A79E}" type="presParOf" srcId="{6B21B571-F017-4603-B384-F134BDACC7CB}" destId="{5CB82375-9A26-4DF3-8330-5EEA5D48D429}" srcOrd="5" destOrd="0" presId="urn:microsoft.com/office/officeart/2005/8/layout/default"/>
    <dgm:cxn modelId="{874D55E4-6DAC-4A19-AFFD-9E01502A4C98}" type="presParOf" srcId="{6B21B571-F017-4603-B384-F134BDACC7CB}" destId="{D2478957-6218-4D4C-9D3C-E6FA068C0FE5}" srcOrd="6" destOrd="0" presId="urn:microsoft.com/office/officeart/2005/8/layout/default"/>
    <dgm:cxn modelId="{48B93669-910E-4F9D-A5BD-7030064B1904}" type="presParOf" srcId="{6B21B571-F017-4603-B384-F134BDACC7CB}" destId="{569202B6-7931-4D6E-82C7-275F596E9E1D}" srcOrd="7" destOrd="0" presId="urn:microsoft.com/office/officeart/2005/8/layout/default"/>
    <dgm:cxn modelId="{3C13735A-E1EF-4BFA-9307-CE8B1BEEC164}" type="presParOf" srcId="{6B21B571-F017-4603-B384-F134BDACC7CB}" destId="{8A2B46BD-36B8-4C33-B502-0C6B2B5B351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599E-569B-451B-9204-12EE8502F052}">
      <dsp:nvSpPr>
        <dsp:cNvPr id="0" name=""/>
        <dsp:cNvSpPr/>
      </dsp:nvSpPr>
      <dsp:spPr>
        <a:xfrm>
          <a:off x="0" y="44952"/>
          <a:ext cx="7728267" cy="1589006"/>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Principal - Dr. Titania Singh</a:t>
          </a:r>
        </a:p>
      </dsp:txBody>
      <dsp:txXfrm>
        <a:off x="77569" y="122521"/>
        <a:ext cx="7573129" cy="1433868"/>
      </dsp:txXfrm>
    </dsp:sp>
    <dsp:sp modelId="{001845BE-C829-4898-BAAB-CCC48F0E04A6}">
      <dsp:nvSpPr>
        <dsp:cNvPr id="0" name=""/>
        <dsp:cNvSpPr/>
      </dsp:nvSpPr>
      <dsp:spPr>
        <a:xfrm>
          <a:off x="0" y="1749158"/>
          <a:ext cx="7728267" cy="1589006"/>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Assistant Principal – Ms. Amanda Darville</a:t>
          </a:r>
        </a:p>
      </dsp:txBody>
      <dsp:txXfrm>
        <a:off x="77569" y="1826727"/>
        <a:ext cx="7573129" cy="1433868"/>
      </dsp:txXfrm>
    </dsp:sp>
    <dsp:sp modelId="{398F4B27-8280-42AB-8C35-2D7824CA8355}">
      <dsp:nvSpPr>
        <dsp:cNvPr id="0" name=""/>
        <dsp:cNvSpPr/>
      </dsp:nvSpPr>
      <dsp:spPr>
        <a:xfrm>
          <a:off x="0" y="3453365"/>
          <a:ext cx="7728267" cy="1589006"/>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Assistant Principal – Ms. Wendy May</a:t>
          </a:r>
        </a:p>
      </dsp:txBody>
      <dsp:txXfrm>
        <a:off x="77569" y="3530934"/>
        <a:ext cx="7573129" cy="1433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6A95-E018-476B-A901-942FD66CF4F1}">
      <dsp:nvSpPr>
        <dsp:cNvPr id="0" name=""/>
        <dsp:cNvSpPr/>
      </dsp:nvSpPr>
      <dsp:spPr>
        <a:xfrm>
          <a:off x="9276" y="518581"/>
          <a:ext cx="2772637" cy="259934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Our primary contact is through Class Dojo. You can access dojo online or download the app. </a:t>
          </a:r>
        </a:p>
      </dsp:txBody>
      <dsp:txXfrm>
        <a:off x="85408" y="594713"/>
        <a:ext cx="2620373" cy="2447083"/>
      </dsp:txXfrm>
    </dsp:sp>
    <dsp:sp modelId="{3CF27970-9457-4546-A486-4C6EF6D2081E}">
      <dsp:nvSpPr>
        <dsp:cNvPr id="0" name=""/>
        <dsp:cNvSpPr/>
      </dsp:nvSpPr>
      <dsp:spPr>
        <a:xfrm>
          <a:off x="3059177" y="1474448"/>
          <a:ext cx="587799" cy="687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59177" y="1611971"/>
        <a:ext cx="411459" cy="412568"/>
      </dsp:txXfrm>
    </dsp:sp>
    <dsp:sp modelId="{5C5A6E28-D644-417E-B655-FE97BBE647F1}">
      <dsp:nvSpPr>
        <dsp:cNvPr id="0" name=""/>
        <dsp:cNvSpPr/>
      </dsp:nvSpPr>
      <dsp:spPr>
        <a:xfrm>
          <a:off x="3890968" y="518581"/>
          <a:ext cx="2772637" cy="259934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On Class Dojo you will see the class story page where important information and reminders will be posted. There is also a separate private messaging tab as well. </a:t>
          </a:r>
        </a:p>
      </dsp:txBody>
      <dsp:txXfrm>
        <a:off x="3967100" y="594713"/>
        <a:ext cx="2620373" cy="2447083"/>
      </dsp:txXfrm>
    </dsp:sp>
    <dsp:sp modelId="{BC5B2815-C628-42EF-A9B4-EB0C62B0C6AB}">
      <dsp:nvSpPr>
        <dsp:cNvPr id="0" name=""/>
        <dsp:cNvSpPr/>
      </dsp:nvSpPr>
      <dsp:spPr>
        <a:xfrm>
          <a:off x="6940869" y="1474448"/>
          <a:ext cx="587799" cy="687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40869" y="1611971"/>
        <a:ext cx="411459" cy="412568"/>
      </dsp:txXfrm>
    </dsp:sp>
    <dsp:sp modelId="{ED903A2E-D8EA-4B31-A154-967DADA2D965}">
      <dsp:nvSpPr>
        <dsp:cNvPr id="0" name=""/>
        <dsp:cNvSpPr/>
      </dsp:nvSpPr>
      <dsp:spPr>
        <a:xfrm>
          <a:off x="7772660" y="518581"/>
          <a:ext cx="2772637" cy="259934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will also be connected to the Freedom Park school story page where you will be updated with school information. </a:t>
          </a:r>
        </a:p>
      </dsp:txBody>
      <dsp:txXfrm>
        <a:off x="7848792" y="594713"/>
        <a:ext cx="2620373" cy="2447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192A-753F-4397-AC79-A16C42C37BB4}">
      <dsp:nvSpPr>
        <dsp:cNvPr id="0" name=""/>
        <dsp:cNvSpPr/>
      </dsp:nvSpPr>
      <dsp:spPr>
        <a:xfrm>
          <a:off x="808084" y="2642"/>
          <a:ext cx="2793251" cy="16759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Daily- Reading Log &amp; Sight Words Choice Board</a:t>
          </a:r>
        </a:p>
      </dsp:txBody>
      <dsp:txXfrm>
        <a:off x="808084" y="2642"/>
        <a:ext cx="2793251" cy="1675950"/>
      </dsp:txXfrm>
    </dsp:sp>
    <dsp:sp modelId="{DBE97F32-4FBF-4DE1-9085-55BDD3E34EA8}">
      <dsp:nvSpPr>
        <dsp:cNvPr id="0" name=""/>
        <dsp:cNvSpPr/>
      </dsp:nvSpPr>
      <dsp:spPr>
        <a:xfrm>
          <a:off x="3880661" y="2642"/>
          <a:ext cx="2793251" cy="16759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Monday- Math &amp; Reading handout</a:t>
          </a:r>
        </a:p>
      </dsp:txBody>
      <dsp:txXfrm>
        <a:off x="3880661" y="2642"/>
        <a:ext cx="2793251" cy="1675950"/>
      </dsp:txXfrm>
    </dsp:sp>
    <dsp:sp modelId="{287117DF-DFD9-45AD-BAC1-7C095A145D48}">
      <dsp:nvSpPr>
        <dsp:cNvPr id="0" name=""/>
        <dsp:cNvSpPr/>
      </dsp:nvSpPr>
      <dsp:spPr>
        <a:xfrm>
          <a:off x="6953237" y="2642"/>
          <a:ext cx="2793251" cy="16759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Tuesday- iReady Teacher assigned </a:t>
          </a:r>
          <a:r>
            <a:rPr lang="en-US" sz="2300" b="1" kern="1200"/>
            <a:t>Reading </a:t>
          </a:r>
          <a:r>
            <a:rPr lang="en-US" sz="2300" kern="1200"/>
            <a:t>lesson </a:t>
          </a:r>
        </a:p>
      </dsp:txBody>
      <dsp:txXfrm>
        <a:off x="6953237" y="2642"/>
        <a:ext cx="2793251" cy="1675950"/>
      </dsp:txXfrm>
    </dsp:sp>
    <dsp:sp modelId="{27388CA6-C942-4A13-BD5C-C768F12F8B05}">
      <dsp:nvSpPr>
        <dsp:cNvPr id="0" name=""/>
        <dsp:cNvSpPr/>
      </dsp:nvSpPr>
      <dsp:spPr>
        <a:xfrm>
          <a:off x="808084" y="1957918"/>
          <a:ext cx="2793251" cy="16759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Wednesday- Math &amp; Reading  handout</a:t>
          </a:r>
        </a:p>
      </dsp:txBody>
      <dsp:txXfrm>
        <a:off x="808084" y="1957918"/>
        <a:ext cx="2793251" cy="1675950"/>
      </dsp:txXfrm>
    </dsp:sp>
    <dsp:sp modelId="{EB8653AD-855D-41B1-A31D-2D6E3A593162}">
      <dsp:nvSpPr>
        <dsp:cNvPr id="0" name=""/>
        <dsp:cNvSpPr/>
      </dsp:nvSpPr>
      <dsp:spPr>
        <a:xfrm>
          <a:off x="3880661" y="1957918"/>
          <a:ext cx="2793251" cy="16759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Thursday- iReady Teacher assigned </a:t>
          </a:r>
          <a:r>
            <a:rPr lang="en-US" sz="2300" b="1" kern="1200"/>
            <a:t>Math </a:t>
          </a:r>
          <a:r>
            <a:rPr lang="en-US" sz="2300" kern="1200"/>
            <a:t>lesson </a:t>
          </a:r>
        </a:p>
      </dsp:txBody>
      <dsp:txXfrm>
        <a:off x="3880661" y="1957918"/>
        <a:ext cx="2793251" cy="1675950"/>
      </dsp:txXfrm>
    </dsp:sp>
    <dsp:sp modelId="{E62E27D4-8104-4BA0-B788-D61626FAFE13}">
      <dsp:nvSpPr>
        <dsp:cNvPr id="0" name=""/>
        <dsp:cNvSpPr/>
      </dsp:nvSpPr>
      <dsp:spPr>
        <a:xfrm>
          <a:off x="6953237" y="1957918"/>
          <a:ext cx="2793251" cy="16759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Friday- No Homework </a:t>
          </a:r>
        </a:p>
      </dsp:txBody>
      <dsp:txXfrm>
        <a:off x="6953237" y="1957918"/>
        <a:ext cx="2793251" cy="167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92668-45DA-48F7-A830-461EB424071E}">
      <dsp:nvSpPr>
        <dsp:cNvPr id="0" name=""/>
        <dsp:cNvSpPr/>
      </dsp:nvSpPr>
      <dsp:spPr>
        <a:xfrm>
          <a:off x="622732" y="1596"/>
          <a:ext cx="1814503" cy="1088702"/>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Fun Projects</a:t>
          </a:r>
        </a:p>
      </dsp:txBody>
      <dsp:txXfrm>
        <a:off x="622732" y="1596"/>
        <a:ext cx="1814503" cy="1088702"/>
      </dsp:txXfrm>
    </dsp:sp>
    <dsp:sp modelId="{4B36F4CF-8411-4356-BBB7-93C2C9759BBA}">
      <dsp:nvSpPr>
        <dsp:cNvPr id="0" name=""/>
        <dsp:cNvSpPr/>
      </dsp:nvSpPr>
      <dsp:spPr>
        <a:xfrm>
          <a:off x="2618686" y="1596"/>
          <a:ext cx="1814503" cy="1088702"/>
        </a:xfrm>
        <a:prstGeom prst="rect">
          <a:avLst/>
        </a:prstGeom>
        <a:blipFill rotWithShape="1">
          <a:blip xmlns:r="http://schemas.openxmlformats.org/officeDocument/2006/relationships" r:embed="rId1">
            <a:duotone>
              <a:schemeClr val="accent5">
                <a:hueOff val="5199046"/>
                <a:satOff val="-142"/>
                <a:lumOff val="-785"/>
                <a:alphaOff val="0"/>
                <a:tint val="98000"/>
                <a:lumMod val="102000"/>
              </a:schemeClr>
              <a:schemeClr val="accent5">
                <a:hueOff val="5199046"/>
                <a:satOff val="-142"/>
                <a:lumOff val="-785"/>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Interactive Notebooks</a:t>
          </a:r>
        </a:p>
      </dsp:txBody>
      <dsp:txXfrm>
        <a:off x="2618686" y="1596"/>
        <a:ext cx="1814503" cy="1088702"/>
      </dsp:txXfrm>
    </dsp:sp>
    <dsp:sp modelId="{EC701531-6557-442C-A9C9-D29ECBFBD9A2}">
      <dsp:nvSpPr>
        <dsp:cNvPr id="0" name=""/>
        <dsp:cNvSpPr/>
      </dsp:nvSpPr>
      <dsp:spPr>
        <a:xfrm>
          <a:off x="622732" y="1271748"/>
          <a:ext cx="1814503" cy="1088702"/>
        </a:xfrm>
        <a:prstGeom prst="rect">
          <a:avLst/>
        </a:prstGeom>
        <a:blipFill rotWithShape="1">
          <a:blip xmlns:r="http://schemas.openxmlformats.org/officeDocument/2006/relationships" r:embed="rId1">
            <a:duotone>
              <a:schemeClr val="accent5">
                <a:hueOff val="10398092"/>
                <a:satOff val="-284"/>
                <a:lumOff val="-1569"/>
                <a:alphaOff val="0"/>
                <a:tint val="98000"/>
                <a:lumMod val="102000"/>
              </a:schemeClr>
              <a:schemeClr val="accent5">
                <a:hueOff val="10398092"/>
                <a:satOff val="-284"/>
                <a:lumOff val="-1569"/>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Field Trips (TBD)</a:t>
          </a:r>
        </a:p>
      </dsp:txBody>
      <dsp:txXfrm>
        <a:off x="622732" y="1271748"/>
        <a:ext cx="1814503" cy="1088702"/>
      </dsp:txXfrm>
    </dsp:sp>
    <dsp:sp modelId="{D2478957-6218-4D4C-9D3C-E6FA068C0FE5}">
      <dsp:nvSpPr>
        <dsp:cNvPr id="0" name=""/>
        <dsp:cNvSpPr/>
      </dsp:nvSpPr>
      <dsp:spPr>
        <a:xfrm>
          <a:off x="2618686" y="1271748"/>
          <a:ext cx="1814503" cy="1088702"/>
        </a:xfrm>
        <a:prstGeom prst="rect">
          <a:avLst/>
        </a:prstGeom>
        <a:blipFill rotWithShape="1">
          <a:blip xmlns:r="http://schemas.openxmlformats.org/officeDocument/2006/relationships" r:embed="rId1">
            <a:duotone>
              <a:schemeClr val="accent5">
                <a:hueOff val="15597138"/>
                <a:satOff val="-426"/>
                <a:lumOff val="-2354"/>
                <a:alphaOff val="0"/>
                <a:tint val="98000"/>
                <a:lumMod val="102000"/>
              </a:schemeClr>
              <a:schemeClr val="accent5">
                <a:hueOff val="15597138"/>
                <a:satOff val="-426"/>
                <a:lumOff val="-2354"/>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Treasure Box </a:t>
          </a:r>
          <a:r>
            <a:rPr lang="en-US" sz="2100" kern="1200">
              <a:sym typeface="Wingdings" panose="05000000000000000000" pitchFamily="2" charset="2"/>
            </a:rPr>
            <a:t></a:t>
          </a:r>
          <a:endParaRPr lang="en-US" sz="2100" kern="1200"/>
        </a:p>
      </dsp:txBody>
      <dsp:txXfrm>
        <a:off x="2618686" y="1271748"/>
        <a:ext cx="1814503" cy="1088702"/>
      </dsp:txXfrm>
    </dsp:sp>
    <dsp:sp modelId="{8A2B46BD-36B8-4C33-B502-0C6B2B5B351E}">
      <dsp:nvSpPr>
        <dsp:cNvPr id="0" name=""/>
        <dsp:cNvSpPr/>
      </dsp:nvSpPr>
      <dsp:spPr>
        <a:xfrm>
          <a:off x="1620709" y="2541901"/>
          <a:ext cx="1814503" cy="1088702"/>
        </a:xfrm>
        <a:prstGeom prst="rect">
          <a:avLst/>
        </a:prstGeom>
        <a:blipFill rotWithShape="1">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Tremendous Growth! </a:t>
          </a:r>
        </a:p>
      </dsp:txBody>
      <dsp:txXfrm>
        <a:off x="1620709" y="2541901"/>
        <a:ext cx="1814503" cy="10887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077D7-7021-4CF3-96E1-ECFA76678289}"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51007262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4077D7-7021-4CF3-96E1-ECFA76678289}"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342131017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794077D7-7021-4CF3-96E1-ECFA76678289}"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2611500185"/>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794077D7-7021-4CF3-96E1-ECFA76678289}"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217138222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077D7-7021-4CF3-96E1-ECFA76678289}"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584778060"/>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077D7-7021-4CF3-96E1-ECFA76678289}"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1683126405"/>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0793670"/>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6653009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8170251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4915384"/>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67819267"/>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077D7-7021-4CF3-96E1-ECFA76678289}"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3004575602"/>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5954110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46488846"/>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53780437"/>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83783644"/>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5990556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4429824"/>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4077D7-7021-4CF3-96E1-ECFA76678289}"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3306837236"/>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077D7-7021-4CF3-96E1-ECFA76678289}"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199038734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077D7-7021-4CF3-96E1-ECFA76678289}"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383538735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077D7-7021-4CF3-96E1-ECFA76678289}"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479276566"/>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077D7-7021-4CF3-96E1-ECFA76678289}"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333872443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4077D7-7021-4CF3-96E1-ECFA76678289}"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259610295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794077D7-7021-4CF3-96E1-ECFA76678289}" type="datetimeFigureOut">
              <a:rPr lang="en-US" smtClean="0"/>
              <a:t>8/1/2023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A3A4FF00-9A15-4B37-BB3D-C19D6C81B6EF}" type="slidenum">
              <a:rPr lang="en-US" smtClean="0"/>
              <a:t>‹#›</a:t>
            </a:fld>
            <a:endParaRPr lang="en-US"/>
          </a:p>
        </p:txBody>
      </p:sp>
    </p:spTree>
    <p:extLst>
      <p:ext uri="{BB962C8B-B14F-4D97-AF65-F5344CB8AC3E}">
        <p14:creationId xmlns:p14="http://schemas.microsoft.com/office/powerpoint/2010/main" val="287070825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94077D7-7021-4CF3-96E1-ECFA76678289}" type="datetimeFigureOut">
              <a:rPr lang="en-US" smtClean="0"/>
              <a:t>8/1/2023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3A4FF00-9A15-4B37-BB3D-C19D6C81B6EF}" type="slidenum">
              <a:rPr lang="en-US" smtClean="0"/>
              <a:t>‹#›</a:t>
            </a:fld>
            <a:endParaRPr lang="en-US"/>
          </a:p>
        </p:txBody>
      </p:sp>
    </p:spTree>
    <p:extLst>
      <p:ext uri="{BB962C8B-B14F-4D97-AF65-F5344CB8AC3E}">
        <p14:creationId xmlns:p14="http://schemas.microsoft.com/office/powerpoint/2010/main" val="1635411645"/>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057836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reepngimg.com/png/33964-aluminium-water-bottle"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dailyclipart.net/clipart/fruit-plate-clip-art/"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hcpl.net/category/tags/abc-storytime" TargetMode="External"/><Relationship Id="rId7" Type="http://schemas.openxmlformats.org/officeDocument/2006/relationships/diagramColors" Target="../diagrams/colors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pngimg.com/download/3818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ngall.com/lunch-box-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myschoolapps.com/Home/DistrictRedirect/RICHMONDCBOE_GA?langid=1" TargetMode="External"/><Relationship Id="rId4" Type="http://schemas.openxmlformats.org/officeDocument/2006/relationships/hyperlink" Target="https://www.myschoolbucks.com/ver2/login/getmain?requestAction=hom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10;&#10;Description automatically generated">
            <a:extLst>
              <a:ext uri="{FF2B5EF4-FFF2-40B4-BE49-F238E27FC236}">
                <a16:creationId xmlns:a16="http://schemas.microsoft.com/office/drawing/2014/main" id="{D99353A6-274A-919E-7023-FA0B9EF01BFB}"/>
              </a:ext>
            </a:extLst>
          </p:cNvPr>
          <p:cNvPicPr>
            <a:picLocks noChangeAspect="1"/>
          </p:cNvPicPr>
          <p:nvPr/>
        </p:nvPicPr>
        <p:blipFill>
          <a:blip r:embed="rId2"/>
          <a:stretch>
            <a:fillRect/>
          </a:stretch>
        </p:blipFill>
        <p:spPr>
          <a:xfrm>
            <a:off x="705135" y="270986"/>
            <a:ext cx="11543727" cy="6443731"/>
          </a:xfrm>
          <a:prstGeom prst="rect">
            <a:avLst/>
          </a:prstGeom>
        </p:spPr>
      </p:pic>
    </p:spTree>
    <p:extLst>
      <p:ext uri="{BB962C8B-B14F-4D97-AF65-F5344CB8AC3E}">
        <p14:creationId xmlns:p14="http://schemas.microsoft.com/office/powerpoint/2010/main" val="3852736260"/>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6767" y="-1536598"/>
            <a:ext cx="12851482" cy="7334124"/>
          </a:xfrm>
          <a:prstGeom prst="rect">
            <a:avLst/>
          </a:prstGeom>
        </p:spPr>
      </p:pic>
      <p:sp>
        <p:nvSpPr>
          <p:cNvPr id="2" name="Title 1"/>
          <p:cNvSpPr>
            <a:spLocks noGrp="1"/>
          </p:cNvSpPr>
          <p:nvPr>
            <p:ph type="title"/>
          </p:nvPr>
        </p:nvSpPr>
        <p:spPr>
          <a:xfrm>
            <a:off x="6183566" y="-142084"/>
            <a:ext cx="10571998" cy="970450"/>
          </a:xfrm>
        </p:spPr>
        <p:txBody>
          <a:bodyPr/>
          <a:lstStyle/>
          <a:p>
            <a:r>
              <a:rPr lang="en-US">
                <a:solidFill>
                  <a:schemeClr val="bg1"/>
                </a:solidFill>
              </a:rPr>
              <a:t>Meet Ms. Frails</a:t>
            </a:r>
          </a:p>
        </p:txBody>
      </p:sp>
      <p:sp>
        <p:nvSpPr>
          <p:cNvPr id="3" name="Content Placeholder 2"/>
          <p:cNvSpPr>
            <a:spLocks noGrp="1"/>
          </p:cNvSpPr>
          <p:nvPr>
            <p:ph idx="1"/>
          </p:nvPr>
        </p:nvSpPr>
        <p:spPr>
          <a:xfrm>
            <a:off x="1498804" y="247255"/>
            <a:ext cx="4262285" cy="4129636"/>
          </a:xfrm>
        </p:spPr>
        <p:txBody>
          <a:bodyPr>
            <a:normAutofit/>
          </a:bodyPr>
          <a:lstStyle/>
          <a:p>
            <a:pPr marL="0" indent="0">
              <a:buNone/>
            </a:pPr>
            <a:r>
              <a:rPr lang="en-US" dirty="0">
                <a:solidFill>
                  <a:schemeClr val="bg1"/>
                </a:solidFill>
              </a:rPr>
              <a:t>I attended Paine College, with a Bachelors in Elementary education.</a:t>
            </a:r>
          </a:p>
          <a:p>
            <a:pPr marL="0" indent="0">
              <a:buNone/>
            </a:pPr>
            <a:r>
              <a:rPr lang="en-US" dirty="0">
                <a:solidFill>
                  <a:schemeClr val="bg1"/>
                </a:solidFill>
              </a:rPr>
              <a:t>Attended Troy State University, with a Masters in Instructional Technology.</a:t>
            </a:r>
          </a:p>
          <a:p>
            <a:pPr marL="0" indent="0">
              <a:buNone/>
            </a:pPr>
            <a:r>
              <a:rPr lang="en-US" dirty="0">
                <a:solidFill>
                  <a:schemeClr val="bg1"/>
                </a:solidFill>
              </a:rPr>
              <a:t>Continued my academic career at Cambridge University, with a specialist degree in Educational Leadership Administration.</a:t>
            </a:r>
          </a:p>
          <a:p>
            <a:pPr marL="0" indent="0">
              <a:buNone/>
            </a:pPr>
            <a:r>
              <a:rPr lang="en-US" dirty="0">
                <a:solidFill>
                  <a:schemeClr val="bg1"/>
                </a:solidFill>
              </a:rPr>
              <a:t>I have 3 boys that are 30, 21, 16. </a:t>
            </a:r>
          </a:p>
          <a:p>
            <a:pPr marL="0" indent="0">
              <a:buNone/>
            </a:pPr>
            <a:r>
              <a:rPr lang="en-US" dirty="0">
                <a:solidFill>
                  <a:schemeClr val="bg1"/>
                </a:solidFill>
              </a:rPr>
              <a:t>I have been teaching at Freedom Park for 18 years.</a:t>
            </a:r>
          </a:p>
        </p:txBody>
      </p:sp>
      <p:pic>
        <p:nvPicPr>
          <p:cNvPr id="5" name="Picture 4"/>
          <p:cNvPicPr>
            <a:picLocks noChangeAspect="1"/>
          </p:cNvPicPr>
          <p:nvPr/>
        </p:nvPicPr>
        <p:blipFill>
          <a:blip r:embed="rId3"/>
          <a:stretch>
            <a:fillRect/>
          </a:stretch>
        </p:blipFill>
        <p:spPr>
          <a:xfrm>
            <a:off x="6938503" y="964987"/>
            <a:ext cx="2253372" cy="3080704"/>
          </a:xfrm>
          <a:prstGeom prst="rect">
            <a:avLst/>
          </a:prstGeom>
        </p:spPr>
      </p:pic>
    </p:spTree>
    <p:extLst>
      <p:ext uri="{BB962C8B-B14F-4D97-AF65-F5344CB8AC3E}">
        <p14:creationId xmlns:p14="http://schemas.microsoft.com/office/powerpoint/2010/main" val="289719248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16678" y="-303377"/>
            <a:ext cx="12851482" cy="7334124"/>
          </a:xfrm>
          <a:prstGeom prst="rect">
            <a:avLst/>
          </a:prstGeom>
        </p:spPr>
      </p:pic>
      <p:sp>
        <p:nvSpPr>
          <p:cNvPr id="2" name="Title 1"/>
          <p:cNvSpPr>
            <a:spLocks noGrp="1"/>
          </p:cNvSpPr>
          <p:nvPr>
            <p:ph type="title"/>
          </p:nvPr>
        </p:nvSpPr>
        <p:spPr>
          <a:xfrm>
            <a:off x="6199959" y="1135334"/>
            <a:ext cx="10571998" cy="970450"/>
          </a:xfrm>
        </p:spPr>
        <p:txBody>
          <a:bodyPr/>
          <a:lstStyle/>
          <a:p>
            <a:r>
              <a:rPr lang="en-US">
                <a:solidFill>
                  <a:schemeClr val="bg1"/>
                </a:solidFill>
              </a:rPr>
              <a:t>Meet Mrs. Smith</a:t>
            </a:r>
          </a:p>
        </p:txBody>
      </p:sp>
      <p:sp>
        <p:nvSpPr>
          <p:cNvPr id="3" name="Content Placeholder 2"/>
          <p:cNvSpPr>
            <a:spLocks noGrp="1"/>
          </p:cNvSpPr>
          <p:nvPr>
            <p:ph idx="1"/>
          </p:nvPr>
        </p:nvSpPr>
        <p:spPr>
          <a:xfrm>
            <a:off x="1763796" y="1289389"/>
            <a:ext cx="4345267" cy="4685497"/>
          </a:xfrm>
        </p:spPr>
        <p:txBody>
          <a:bodyPr>
            <a:normAutofit fontScale="85000" lnSpcReduction="10000"/>
          </a:bodyPr>
          <a:lstStyle/>
          <a:p>
            <a:pPr lvl="0"/>
            <a:r>
              <a:rPr lang="en-US" dirty="0">
                <a:solidFill>
                  <a:schemeClr val="bg1"/>
                </a:solidFill>
                <a:effectLst>
                  <a:outerShdw blurRad="38100" dist="38100" dir="2700000" algn="tl">
                    <a:srgbClr val="000000">
                      <a:alpha val="43137"/>
                    </a:srgbClr>
                  </a:outerShdw>
                </a:effectLst>
                <a:latin typeface="Century Gothic"/>
                <a:cs typeface="Times New Roman"/>
              </a:rPr>
              <a:t>I was born and raised in  Ridge Spring, SC. </a:t>
            </a:r>
          </a:p>
          <a:p>
            <a:r>
              <a:rPr lang="en-US" dirty="0">
                <a:solidFill>
                  <a:schemeClr val="bg1"/>
                </a:solidFill>
                <a:effectLst>
                  <a:outerShdw blurRad="38100" dist="38100" dir="2700000" algn="tl">
                    <a:srgbClr val="000000">
                      <a:alpha val="43137"/>
                    </a:srgbClr>
                  </a:outerShdw>
                </a:effectLst>
                <a:latin typeface="Century Gothic"/>
                <a:cs typeface="Times New Roman"/>
              </a:rPr>
              <a:t> I come from a large family with seven brothers and one sister.  </a:t>
            </a:r>
            <a:endParaRPr lang="en-US" dirty="0">
              <a:solidFill>
                <a:schemeClr val="bg1"/>
              </a:solidFill>
              <a:effectLst>
                <a:outerShdw blurRad="38100" dist="38100" dir="2700000" algn="tl">
                  <a:srgbClr val="000000">
                    <a:alpha val="43137"/>
                  </a:srgbClr>
                </a:outerShdw>
              </a:effectLst>
              <a:latin typeface="Century Gothic"/>
              <a:cs typeface="Times New Roman" panose="02020603050405020304" pitchFamily="18" charset="0"/>
            </a:endParaRPr>
          </a:p>
          <a:p>
            <a:r>
              <a:rPr lang="en-US" dirty="0">
                <a:solidFill>
                  <a:schemeClr val="bg1"/>
                </a:solidFill>
                <a:effectLst>
                  <a:outerShdw blurRad="38100" dist="38100" dir="2700000" algn="tl">
                    <a:srgbClr val="000000">
                      <a:alpha val="43137"/>
                    </a:srgbClr>
                  </a:outerShdw>
                </a:effectLst>
                <a:latin typeface="Century Gothic"/>
                <a:cs typeface="Times New Roman"/>
              </a:rPr>
              <a:t>I graduated from USC-Aiken with a bachelor's degree in elementary education. </a:t>
            </a:r>
          </a:p>
          <a:p>
            <a:r>
              <a:rPr lang="en-US" dirty="0">
                <a:solidFill>
                  <a:schemeClr val="bg1"/>
                </a:solidFill>
                <a:effectLst>
                  <a:outerShdw blurRad="38100" dist="38100" dir="2700000" algn="tl">
                    <a:srgbClr val="000000">
                      <a:alpha val="43137"/>
                    </a:srgbClr>
                  </a:outerShdw>
                </a:effectLst>
                <a:latin typeface="Century Gothic"/>
                <a:cs typeface="Times New Roman"/>
              </a:rPr>
              <a:t>I have taught for 17 years, grades 1-4.</a:t>
            </a:r>
          </a:p>
          <a:p>
            <a:r>
              <a:rPr lang="en-US" dirty="0">
                <a:solidFill>
                  <a:schemeClr val="bg1"/>
                </a:solidFill>
                <a:effectLst>
                  <a:outerShdw blurRad="38100" dist="38100" dir="2700000" algn="tl">
                    <a:srgbClr val="000000">
                      <a:alpha val="43137"/>
                    </a:srgbClr>
                  </a:outerShdw>
                </a:effectLst>
                <a:latin typeface="Century Gothic"/>
                <a:cs typeface="Times New Roman"/>
              </a:rPr>
              <a:t>My hobbies include reading, watching movies, gardening, and ballroom dancing (mostly salsa dancing).</a:t>
            </a:r>
          </a:p>
          <a:p>
            <a:r>
              <a:rPr lang="en-US" dirty="0">
                <a:solidFill>
                  <a:schemeClr val="bg1"/>
                </a:solidFill>
                <a:effectLst>
                  <a:outerShdw blurRad="38100" dist="38100" dir="2700000" algn="tl">
                    <a:srgbClr val="000000">
                      <a:alpha val="43137"/>
                    </a:srgbClr>
                  </a:outerShdw>
                </a:effectLst>
                <a:latin typeface="Century Gothic"/>
                <a:cs typeface="Times New Roman"/>
              </a:rPr>
              <a:t>I am also a broker of my own real estate company, Above Grade Realty, LLC. I enjoy helping others to buy and sell homes.</a:t>
            </a:r>
          </a:p>
          <a:p>
            <a:r>
              <a:rPr lang="en-US" dirty="0">
                <a:solidFill>
                  <a:schemeClr val="bg1"/>
                </a:solidFill>
                <a:effectLst>
                  <a:outerShdw blurRad="38100" dist="38100" dir="2700000" algn="tl">
                    <a:srgbClr val="000000">
                      <a:alpha val="43137"/>
                    </a:srgbClr>
                  </a:outerShdw>
                </a:effectLst>
                <a:latin typeface="Century Gothic"/>
                <a:cs typeface="Times New Roman"/>
              </a:rPr>
              <a:t>I enjoy teaching, and I look forward to a productive and successful school year!</a:t>
            </a:r>
            <a:r>
              <a:rPr lang="en-US" dirty="0">
                <a:solidFill>
                  <a:schemeClr val="bg1"/>
                </a:solidFill>
                <a:effectLst>
                  <a:outerShdw blurRad="38100" dist="38100" dir="2700000" algn="tl">
                    <a:srgbClr val="000000">
                      <a:alpha val="43137"/>
                    </a:srgbClr>
                  </a:outerShdw>
                </a:effectLst>
                <a:latin typeface="Times New Roman"/>
                <a:cs typeface="Times New Roman"/>
              </a:rPr>
              <a:t>!</a:t>
            </a:r>
          </a:p>
          <a:p>
            <a:endParaRPr lang="en-US">
              <a:solidFill>
                <a:schemeClr val="bg1"/>
              </a:solidFill>
            </a:endParaRPr>
          </a:p>
        </p:txBody>
      </p:sp>
      <p:pic>
        <p:nvPicPr>
          <p:cNvPr id="7" name="Picture 6"/>
          <p:cNvPicPr>
            <a:picLocks noChangeAspect="1"/>
          </p:cNvPicPr>
          <p:nvPr/>
        </p:nvPicPr>
        <p:blipFill rotWithShape="1">
          <a:blip r:embed="rId3"/>
          <a:srcRect r="41141" b="36214"/>
          <a:stretch/>
        </p:blipFill>
        <p:spPr>
          <a:xfrm>
            <a:off x="7248805" y="2244631"/>
            <a:ext cx="2480885" cy="3520569"/>
          </a:xfrm>
          <a:prstGeom prst="rect">
            <a:avLst/>
          </a:prstGeom>
        </p:spPr>
      </p:pic>
    </p:spTree>
    <p:extLst>
      <p:ext uri="{BB962C8B-B14F-4D97-AF65-F5344CB8AC3E}">
        <p14:creationId xmlns:p14="http://schemas.microsoft.com/office/powerpoint/2010/main" val="957583958"/>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9741" y="-316440"/>
            <a:ext cx="12851482" cy="7334124"/>
          </a:xfrm>
          <a:prstGeom prst="rect">
            <a:avLst/>
          </a:prstGeom>
        </p:spPr>
      </p:pic>
      <p:sp>
        <p:nvSpPr>
          <p:cNvPr id="2" name="Title 1"/>
          <p:cNvSpPr>
            <a:spLocks noGrp="1"/>
          </p:cNvSpPr>
          <p:nvPr>
            <p:ph type="title"/>
          </p:nvPr>
        </p:nvSpPr>
        <p:spPr>
          <a:xfrm>
            <a:off x="6096000" y="1049011"/>
            <a:ext cx="10571998" cy="970450"/>
          </a:xfrm>
        </p:spPr>
        <p:txBody>
          <a:bodyPr/>
          <a:lstStyle/>
          <a:p>
            <a:r>
              <a:rPr lang="en-US">
                <a:solidFill>
                  <a:schemeClr val="bg1"/>
                </a:solidFill>
              </a:rPr>
              <a:t>Meet Mrs. Thomas</a:t>
            </a:r>
          </a:p>
        </p:txBody>
      </p:sp>
      <p:sp>
        <p:nvSpPr>
          <p:cNvPr id="3" name="Content Placeholder 2"/>
          <p:cNvSpPr>
            <a:spLocks noGrp="1"/>
          </p:cNvSpPr>
          <p:nvPr>
            <p:ph idx="1"/>
          </p:nvPr>
        </p:nvSpPr>
        <p:spPr>
          <a:xfrm>
            <a:off x="1681129" y="1388074"/>
            <a:ext cx="4219609" cy="3636511"/>
          </a:xfrm>
        </p:spPr>
        <p:txBody>
          <a:bodyPr>
            <a:normAutofit fontScale="92500" lnSpcReduction="10000"/>
          </a:bodyPr>
          <a:lstStyle/>
          <a:p>
            <a:pPr marL="0" indent="0">
              <a:buNone/>
            </a:pPr>
            <a:br>
              <a:rPr lang="en-US"/>
            </a:br>
            <a:endParaRPr lang="en-US">
              <a:solidFill>
                <a:schemeClr val="bg1"/>
              </a:solidFill>
            </a:endParaRPr>
          </a:p>
          <a:p>
            <a:pPr marL="0" indent="0">
              <a:buNone/>
            </a:pPr>
            <a:r>
              <a:rPr lang="en-US">
                <a:solidFill>
                  <a:schemeClr val="bg1"/>
                </a:solidFill>
              </a:rPr>
              <a:t>I  am a retired US Army veteran.</a:t>
            </a:r>
          </a:p>
          <a:p>
            <a:pPr marL="0" indent="0">
              <a:buNone/>
            </a:pPr>
            <a:r>
              <a:rPr lang="en-US">
                <a:solidFill>
                  <a:schemeClr val="bg1"/>
                </a:solidFill>
              </a:rPr>
              <a:t> I received my undergraduate and Bachelor's degree in Early Childhood Education and a Master in Education from Ashford University. </a:t>
            </a:r>
          </a:p>
          <a:p>
            <a:pPr marL="0" indent="0">
              <a:buNone/>
            </a:pPr>
            <a:r>
              <a:rPr lang="en-US">
                <a:solidFill>
                  <a:schemeClr val="bg1"/>
                </a:solidFill>
              </a:rPr>
              <a:t>I am married with two kids, a grand child and two fur babies( Ginger &amp; </a:t>
            </a:r>
            <a:r>
              <a:rPr lang="en-US" err="1">
                <a:solidFill>
                  <a:schemeClr val="bg1"/>
                </a:solidFill>
              </a:rPr>
              <a:t>Tucka</a:t>
            </a:r>
            <a:r>
              <a:rPr lang="en-US">
                <a:solidFill>
                  <a:schemeClr val="bg1"/>
                </a:solidFill>
              </a:rPr>
              <a:t>).</a:t>
            </a:r>
            <a:br>
              <a:rPr lang="en-US"/>
            </a:br>
            <a:endParaRPr lang="en-US">
              <a:solidFill>
                <a:schemeClr val="bg1"/>
              </a:solidFill>
            </a:endParaRPr>
          </a:p>
          <a:p>
            <a:pPr marL="0" indent="0">
              <a:buNone/>
            </a:pPr>
            <a:r>
              <a:rPr lang="en-US">
                <a:solidFill>
                  <a:schemeClr val="bg1"/>
                </a:solidFill>
              </a:rPr>
              <a:t>I enjoy spending time with family.</a:t>
            </a:r>
          </a:p>
        </p:txBody>
      </p:sp>
      <p:pic>
        <p:nvPicPr>
          <p:cNvPr id="5" name="Picture 5" descr="A person wearing glasses and a blue shirt&#10;&#10;Description automatically generated">
            <a:extLst>
              <a:ext uri="{FF2B5EF4-FFF2-40B4-BE49-F238E27FC236}">
                <a16:creationId xmlns:a16="http://schemas.microsoft.com/office/drawing/2014/main" id="{1BD6CD88-8503-20DB-7229-605F7DB7A9C4}"/>
              </a:ext>
            </a:extLst>
          </p:cNvPr>
          <p:cNvPicPr>
            <a:picLocks noChangeAspect="1"/>
          </p:cNvPicPr>
          <p:nvPr/>
        </p:nvPicPr>
        <p:blipFill>
          <a:blip r:embed="rId3"/>
          <a:stretch>
            <a:fillRect/>
          </a:stretch>
        </p:blipFill>
        <p:spPr>
          <a:xfrm>
            <a:off x="6624420" y="2180382"/>
            <a:ext cx="3107140" cy="3053816"/>
          </a:xfrm>
          <a:prstGeom prst="rect">
            <a:avLst/>
          </a:prstGeom>
        </p:spPr>
      </p:pic>
    </p:spTree>
    <p:extLst>
      <p:ext uri="{BB962C8B-B14F-4D97-AF65-F5344CB8AC3E}">
        <p14:creationId xmlns:p14="http://schemas.microsoft.com/office/powerpoint/2010/main" val="288680165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949" y="-417082"/>
            <a:ext cx="12851482" cy="7334124"/>
          </a:xfrm>
          <a:prstGeom prst="rect">
            <a:avLst/>
          </a:prstGeom>
        </p:spPr>
      </p:pic>
      <p:sp>
        <p:nvSpPr>
          <p:cNvPr id="2" name="Title 1"/>
          <p:cNvSpPr>
            <a:spLocks noGrp="1"/>
          </p:cNvSpPr>
          <p:nvPr>
            <p:ph type="title"/>
          </p:nvPr>
        </p:nvSpPr>
        <p:spPr>
          <a:xfrm>
            <a:off x="3326447" y="1717356"/>
            <a:ext cx="7269910" cy="3641806"/>
          </a:xfrm>
        </p:spPr>
        <p:txBody>
          <a:bodyPr/>
          <a:lstStyle/>
          <a:p>
            <a:r>
              <a:rPr lang="en-US" b="0" dirty="0">
                <a:solidFill>
                  <a:schemeClr val="bg1"/>
                </a:solidFill>
                <a:latin typeface="Comic Sans MS"/>
                <a:ea typeface="+mj-lt"/>
                <a:cs typeface="+mj-lt"/>
              </a:rPr>
              <a:t>        School Hours</a:t>
            </a:r>
            <a:br>
              <a:rPr lang="en-US" b="0" dirty="0">
                <a:solidFill>
                  <a:schemeClr val="bg1"/>
                </a:solidFill>
                <a:latin typeface="Century Gothic"/>
                <a:ea typeface="+mj-lt"/>
                <a:cs typeface="+mj-lt"/>
              </a:rPr>
            </a:br>
            <a:br>
              <a:rPr lang="en-US" b="0" dirty="0">
                <a:latin typeface="Century Gothic"/>
                <a:ea typeface="+mj-lt"/>
                <a:cs typeface="+mj-lt"/>
              </a:rPr>
            </a:br>
            <a:r>
              <a:rPr lang="en-US" b="0" dirty="0">
                <a:solidFill>
                  <a:schemeClr val="bg1"/>
                </a:solidFill>
                <a:latin typeface="Comic Sans MS"/>
                <a:ea typeface="+mj-lt"/>
                <a:cs typeface="+mj-lt"/>
              </a:rPr>
              <a:t>Breakfast- 6:50 am</a:t>
            </a:r>
            <a:br>
              <a:rPr lang="en-US" b="0" dirty="0">
                <a:latin typeface="Comic Sans MS"/>
                <a:ea typeface="+mj-lt"/>
                <a:cs typeface="+mj-lt"/>
              </a:rPr>
            </a:br>
            <a:r>
              <a:rPr lang="en-US" b="0" dirty="0">
                <a:solidFill>
                  <a:schemeClr val="bg1"/>
                </a:solidFill>
                <a:latin typeface="Comic Sans MS"/>
                <a:ea typeface="+mj-lt"/>
                <a:cs typeface="+mj-lt"/>
              </a:rPr>
              <a:t>Instruction Begins- 7:25 am</a:t>
            </a:r>
            <a:br>
              <a:rPr lang="en-US" b="0" dirty="0">
                <a:latin typeface="Comic Sans MS"/>
              </a:rPr>
            </a:br>
            <a:r>
              <a:rPr lang="en-US" b="0" dirty="0">
                <a:solidFill>
                  <a:schemeClr val="bg1"/>
                </a:solidFill>
                <a:latin typeface="Comic Sans MS"/>
              </a:rPr>
              <a:t>Dismissal- 2:15 pm</a:t>
            </a:r>
            <a:br>
              <a:rPr lang="en-US" dirty="0"/>
            </a:br>
            <a:endParaRPr lang="en-US">
              <a:solidFill>
                <a:schemeClr val="bg1"/>
              </a:solidFill>
            </a:endParaRPr>
          </a:p>
        </p:txBody>
      </p:sp>
    </p:spTree>
    <p:extLst>
      <p:ext uri="{BB962C8B-B14F-4D97-AF65-F5344CB8AC3E}">
        <p14:creationId xmlns:p14="http://schemas.microsoft.com/office/powerpoint/2010/main" val="139474446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DD23-2A42-4F8E-8B6D-E90974A901E4}"/>
              </a:ext>
            </a:extLst>
          </p:cNvPr>
          <p:cNvSpPr>
            <a:spLocks noGrp="1"/>
          </p:cNvSpPr>
          <p:nvPr>
            <p:ph type="title"/>
          </p:nvPr>
        </p:nvSpPr>
        <p:spPr>
          <a:xfrm>
            <a:off x="810000" y="447188"/>
            <a:ext cx="10571998" cy="970450"/>
          </a:xfrm>
        </p:spPr>
        <p:txBody>
          <a:bodyPr>
            <a:normAutofit/>
          </a:bodyPr>
          <a:lstStyle/>
          <a:p>
            <a:r>
              <a:rPr lang="en-US"/>
              <a:t>Arrival and Dismissal</a:t>
            </a:r>
          </a:p>
        </p:txBody>
      </p:sp>
      <p:sp>
        <p:nvSpPr>
          <p:cNvPr id="3" name="Content Placeholder 2">
            <a:extLst>
              <a:ext uri="{FF2B5EF4-FFF2-40B4-BE49-F238E27FC236}">
                <a16:creationId xmlns:a16="http://schemas.microsoft.com/office/drawing/2014/main" id="{A3779501-65FE-4CB8-8AA0-797C1A21FA6B}"/>
              </a:ext>
            </a:extLst>
          </p:cNvPr>
          <p:cNvSpPr>
            <a:spLocks noGrp="1"/>
          </p:cNvSpPr>
          <p:nvPr>
            <p:ph idx="1"/>
          </p:nvPr>
        </p:nvSpPr>
        <p:spPr>
          <a:xfrm>
            <a:off x="113579" y="2413000"/>
            <a:ext cx="5712149" cy="4360080"/>
          </a:xfrm>
        </p:spPr>
        <p:txBody>
          <a:bodyPr>
            <a:normAutofit/>
          </a:bodyPr>
          <a:lstStyle/>
          <a:p>
            <a:pPr>
              <a:lnSpc>
                <a:spcPct val="90000"/>
              </a:lnSpc>
            </a:pPr>
            <a:r>
              <a:rPr lang="en-US" sz="1600" dirty="0"/>
              <a:t>All First Grade Students will report to the big gym at 6:50 am. The door to the big gym is at the </a:t>
            </a:r>
            <a:r>
              <a:rPr lang="en-US" sz="1600" b="1" dirty="0"/>
              <a:t>back </a:t>
            </a:r>
            <a:r>
              <a:rPr lang="en-US" sz="1600" dirty="0"/>
              <a:t>of the school.</a:t>
            </a:r>
          </a:p>
          <a:p>
            <a:pPr>
              <a:lnSpc>
                <a:spcPct val="90000"/>
              </a:lnSpc>
            </a:pPr>
            <a:r>
              <a:rPr lang="en-US" sz="1600" dirty="0"/>
              <a:t>Bus riders will arrive and dismiss through the </a:t>
            </a:r>
            <a:r>
              <a:rPr lang="en-US" sz="1600" b="1" dirty="0"/>
              <a:t>front </a:t>
            </a:r>
            <a:r>
              <a:rPr lang="en-US" sz="1600" dirty="0"/>
              <a:t>of the school.</a:t>
            </a:r>
          </a:p>
          <a:p>
            <a:pPr>
              <a:lnSpc>
                <a:spcPct val="90000"/>
              </a:lnSpc>
            </a:pPr>
            <a:r>
              <a:rPr lang="en-US" sz="1600" dirty="0"/>
              <a:t>Car riders will be given a number. Please write this number down and display it on the dashboard of your car for dismissal. Please also ensure your child knows their car rider number.</a:t>
            </a:r>
          </a:p>
          <a:p>
            <a:pPr>
              <a:lnSpc>
                <a:spcPct val="90000"/>
              </a:lnSpc>
            </a:pPr>
            <a:r>
              <a:rPr lang="en-US" sz="1600" dirty="0"/>
              <a:t>Dismissal begins at 2:15 pm. </a:t>
            </a:r>
            <a:r>
              <a:rPr lang="en-US" sz="1600" b="1" dirty="0"/>
              <a:t>Please pick your child up on time!</a:t>
            </a:r>
            <a:r>
              <a:rPr lang="en-US" sz="1600" dirty="0"/>
              <a:t> After 2:30pm your child will be in the front office. You will then have to come inside to sign them out. </a:t>
            </a:r>
          </a:p>
        </p:txBody>
      </p:sp>
      <p:pic>
        <p:nvPicPr>
          <p:cNvPr id="4" name="Picture 4" descr="School Bus Back To · Free image on Pixabay">
            <a:extLst>
              <a:ext uri="{FF2B5EF4-FFF2-40B4-BE49-F238E27FC236}">
                <a16:creationId xmlns:a16="http://schemas.microsoft.com/office/drawing/2014/main" id="{F89E4CBB-84CF-4F9D-A2E4-9F36079D88CD}"/>
              </a:ext>
            </a:extLst>
          </p:cNvPr>
          <p:cNvPicPr>
            <a:picLocks noChangeAspect="1"/>
          </p:cNvPicPr>
          <p:nvPr/>
        </p:nvPicPr>
        <p:blipFill>
          <a:blip r:embed="rId2"/>
          <a:stretch>
            <a:fillRect/>
          </a:stretch>
        </p:blipFill>
        <p:spPr>
          <a:xfrm>
            <a:off x="6079864" y="2413000"/>
            <a:ext cx="4321323"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52059925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13D-1B06-4E97-B634-D6E672560284}"/>
              </a:ext>
            </a:extLst>
          </p:cNvPr>
          <p:cNvSpPr>
            <a:spLocks noGrp="1"/>
          </p:cNvSpPr>
          <p:nvPr>
            <p:ph type="title"/>
          </p:nvPr>
        </p:nvSpPr>
        <p:spPr/>
        <p:txBody>
          <a:bodyPr/>
          <a:lstStyle/>
          <a:p>
            <a:r>
              <a:rPr lang="en-US"/>
              <a:t>Class Dojo</a:t>
            </a:r>
          </a:p>
        </p:txBody>
      </p:sp>
      <p:graphicFrame>
        <p:nvGraphicFramePr>
          <p:cNvPr id="1030" name="Content Placeholder 2">
            <a:extLst>
              <a:ext uri="{FF2B5EF4-FFF2-40B4-BE49-F238E27FC236}">
                <a16:creationId xmlns:a16="http://schemas.microsoft.com/office/drawing/2014/main" id="{EFF6412F-A102-BA4E-68D3-02DF778E5083}"/>
              </a:ext>
            </a:extLst>
          </p:cNvPr>
          <p:cNvGraphicFramePr>
            <a:graphicFrameLocks noGrp="1"/>
          </p:cNvGraphicFramePr>
          <p:nvPr>
            <p:ph idx="1"/>
          </p:nvPr>
        </p:nvGraphicFramePr>
        <p:xfrm>
          <a:off x="810000" y="2553591"/>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lass dojo">
            <a:extLst>
              <a:ext uri="{FF2B5EF4-FFF2-40B4-BE49-F238E27FC236}">
                <a16:creationId xmlns:a16="http://schemas.microsoft.com/office/drawing/2014/main" id="{05D5FFB8-3CD0-4681-B729-FEB6F5F5DE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0087" y="0"/>
            <a:ext cx="3774591" cy="297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03816"/>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Book Rack Shelf · Free vector graphic on Pixabay">
            <a:extLst>
              <a:ext uri="{FF2B5EF4-FFF2-40B4-BE49-F238E27FC236}">
                <a16:creationId xmlns:a16="http://schemas.microsoft.com/office/drawing/2014/main" id="{42E98B37-CA8C-41D0-96D4-5181315E2E23}"/>
              </a:ext>
            </a:extLst>
          </p:cNvPr>
          <p:cNvPicPr>
            <a:picLocks noChangeAspect="1"/>
          </p:cNvPicPr>
          <p:nvPr/>
        </p:nvPicPr>
        <p:blipFill rotWithShape="1">
          <a:blip r:embed="rId2"/>
          <a:srcRect r="11111"/>
          <a:stretch/>
        </p:blipFill>
        <p:spPr>
          <a:xfrm>
            <a:off x="20" y="10"/>
            <a:ext cx="12191980" cy="6857989"/>
          </a:xfrm>
          <a:prstGeom prst="rect">
            <a:avLst/>
          </a:prstGeom>
        </p:spPr>
      </p:pic>
      <p:sp>
        <p:nvSpPr>
          <p:cNvPr id="9"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B431F-E27C-4E24-AFC5-E287007F2C56}"/>
              </a:ext>
            </a:extLst>
          </p:cNvPr>
          <p:cNvSpPr>
            <a:spLocks noGrp="1"/>
          </p:cNvSpPr>
          <p:nvPr>
            <p:ph type="title"/>
          </p:nvPr>
        </p:nvSpPr>
        <p:spPr>
          <a:xfrm>
            <a:off x="818712" y="447188"/>
            <a:ext cx="3905688" cy="1559412"/>
          </a:xfrm>
        </p:spPr>
        <p:txBody>
          <a:bodyPr>
            <a:normAutofit/>
          </a:bodyPr>
          <a:lstStyle/>
          <a:p>
            <a:r>
              <a:rPr lang="en-US" dirty="0"/>
              <a:t>   First – Grade                Curriculum</a:t>
            </a:r>
          </a:p>
        </p:txBody>
      </p:sp>
      <p:sp>
        <p:nvSpPr>
          <p:cNvPr id="3" name="Content Placeholder 2">
            <a:extLst>
              <a:ext uri="{FF2B5EF4-FFF2-40B4-BE49-F238E27FC236}">
                <a16:creationId xmlns:a16="http://schemas.microsoft.com/office/drawing/2014/main" id="{6468BA46-E8A9-47F4-92DE-B9DC74B99C65}"/>
              </a:ext>
            </a:extLst>
          </p:cNvPr>
          <p:cNvSpPr>
            <a:spLocks noGrp="1"/>
          </p:cNvSpPr>
          <p:nvPr>
            <p:ph idx="1"/>
          </p:nvPr>
        </p:nvSpPr>
        <p:spPr>
          <a:xfrm>
            <a:off x="818712" y="2413000"/>
            <a:ext cx="4921687" cy="3632200"/>
          </a:xfrm>
        </p:spPr>
        <p:txBody>
          <a:bodyPr>
            <a:normAutofit/>
          </a:bodyPr>
          <a:lstStyle/>
          <a:p>
            <a:r>
              <a:rPr lang="en-US"/>
              <a:t>Phonics- </a:t>
            </a:r>
            <a:r>
              <a:rPr lang="en-US" err="1"/>
              <a:t>Fundations</a:t>
            </a:r>
            <a:endParaRPr lang="en-US"/>
          </a:p>
          <a:p>
            <a:r>
              <a:rPr lang="en-US"/>
              <a:t>ELA- Benchmark Literacy</a:t>
            </a:r>
          </a:p>
          <a:p>
            <a:r>
              <a:rPr lang="en-US"/>
              <a:t>Math- iReady Math</a:t>
            </a:r>
          </a:p>
          <a:p>
            <a:r>
              <a:rPr lang="en-US"/>
              <a:t>Science- Georgia Science</a:t>
            </a:r>
          </a:p>
          <a:p>
            <a:r>
              <a:rPr lang="en-US"/>
              <a:t>Social Studies- Social Studies Weekly</a:t>
            </a:r>
          </a:p>
          <a:p>
            <a:endParaRPr lang="en-US"/>
          </a:p>
        </p:txBody>
      </p:sp>
    </p:spTree>
    <p:extLst>
      <p:ext uri="{BB962C8B-B14F-4D97-AF65-F5344CB8AC3E}">
        <p14:creationId xmlns:p14="http://schemas.microsoft.com/office/powerpoint/2010/main" val="1729107845"/>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431F-E27C-4E24-AFC5-E287007F2C56}"/>
              </a:ext>
            </a:extLst>
          </p:cNvPr>
          <p:cNvSpPr>
            <a:spLocks noGrp="1"/>
          </p:cNvSpPr>
          <p:nvPr>
            <p:ph type="title"/>
          </p:nvPr>
        </p:nvSpPr>
        <p:spPr>
          <a:xfrm>
            <a:off x="810000" y="447188"/>
            <a:ext cx="10571998" cy="970450"/>
          </a:xfrm>
        </p:spPr>
        <p:txBody>
          <a:bodyPr>
            <a:normAutofit/>
          </a:bodyPr>
          <a:lstStyle/>
          <a:p>
            <a:r>
              <a:rPr lang="en-US" err="1"/>
              <a:t>iReady</a:t>
            </a:r>
            <a:endParaRPr lang="en-US"/>
          </a:p>
        </p:txBody>
      </p:sp>
      <p:sp>
        <p:nvSpPr>
          <p:cNvPr id="3" name="Content Placeholder 2">
            <a:extLst>
              <a:ext uri="{FF2B5EF4-FFF2-40B4-BE49-F238E27FC236}">
                <a16:creationId xmlns:a16="http://schemas.microsoft.com/office/drawing/2014/main" id="{6468BA46-E8A9-47F4-92DE-B9DC74B99C65}"/>
              </a:ext>
            </a:extLst>
          </p:cNvPr>
          <p:cNvSpPr>
            <a:spLocks noGrp="1"/>
          </p:cNvSpPr>
          <p:nvPr>
            <p:ph idx="1"/>
          </p:nvPr>
        </p:nvSpPr>
        <p:spPr>
          <a:xfrm>
            <a:off x="318295" y="2287896"/>
            <a:ext cx="4347374" cy="4291841"/>
          </a:xfrm>
        </p:spPr>
        <p:txBody>
          <a:bodyPr>
            <a:normAutofit/>
          </a:bodyPr>
          <a:lstStyle/>
          <a:p>
            <a:r>
              <a:rPr lang="en-US" dirty="0">
                <a:latin typeface="Comic Sans MS"/>
              </a:rPr>
              <a:t>Our students will be using iReady.</a:t>
            </a:r>
          </a:p>
          <a:p>
            <a:r>
              <a:rPr lang="en-US" dirty="0">
                <a:latin typeface="Comic Sans MS"/>
              </a:rPr>
              <a:t>iReady consists of individualized learning modules, learning games, assessments, and diagnostics to track your child’s progress in their learning. </a:t>
            </a:r>
          </a:p>
          <a:p>
            <a:r>
              <a:rPr lang="en-US" dirty="0">
                <a:latin typeface="Comic Sans MS"/>
              </a:rPr>
              <a:t>Teachers will assign iReady lessons to be completed as homework on Tuesdays and Thursdays.</a:t>
            </a:r>
            <a:r>
              <a:rPr lang="en-US" sz="1600" dirty="0"/>
              <a:t> </a:t>
            </a:r>
          </a:p>
        </p:txBody>
      </p:sp>
      <p:pic>
        <p:nvPicPr>
          <p:cNvPr id="4" name="Picture 4">
            <a:extLst>
              <a:ext uri="{FF2B5EF4-FFF2-40B4-BE49-F238E27FC236}">
                <a16:creationId xmlns:a16="http://schemas.microsoft.com/office/drawing/2014/main" id="{29CCDDDD-EA88-4F43-AC27-39C586123F88}"/>
              </a:ext>
            </a:extLst>
          </p:cNvPr>
          <p:cNvPicPr>
            <a:picLocks noChangeAspect="1"/>
          </p:cNvPicPr>
          <p:nvPr/>
        </p:nvPicPr>
        <p:blipFill>
          <a:blip r:embed="rId2"/>
          <a:stretch>
            <a:fillRect/>
          </a:stretch>
        </p:blipFill>
        <p:spPr>
          <a:xfrm>
            <a:off x="5109745" y="2413000"/>
            <a:ext cx="6261561"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219615898"/>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FC4B-C6B4-4D3E-A8FE-AA58440A7C96}"/>
              </a:ext>
            </a:extLst>
          </p:cNvPr>
          <p:cNvSpPr>
            <a:spLocks noGrp="1"/>
          </p:cNvSpPr>
          <p:nvPr>
            <p:ph type="title"/>
          </p:nvPr>
        </p:nvSpPr>
        <p:spPr/>
        <p:txBody>
          <a:bodyPr/>
          <a:lstStyle/>
          <a:p>
            <a:r>
              <a:rPr lang="en-US"/>
              <a:t>               First-Grade Homework</a:t>
            </a:r>
          </a:p>
        </p:txBody>
      </p:sp>
      <p:graphicFrame>
        <p:nvGraphicFramePr>
          <p:cNvPr id="10" name="Content Placeholder 2">
            <a:extLst>
              <a:ext uri="{FF2B5EF4-FFF2-40B4-BE49-F238E27FC236}">
                <a16:creationId xmlns:a16="http://schemas.microsoft.com/office/drawing/2014/main" id="{9ED7E2BA-882E-160D-3286-607120A035AC}"/>
              </a:ext>
            </a:extLst>
          </p:cNvPr>
          <p:cNvGraphicFramePr>
            <a:graphicFrameLocks noGrp="1"/>
          </p:cNvGraphicFramePr>
          <p:nvPr>
            <p:ph idx="1"/>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miley Face 3">
            <a:extLst>
              <a:ext uri="{FF2B5EF4-FFF2-40B4-BE49-F238E27FC236}">
                <a16:creationId xmlns:a16="http://schemas.microsoft.com/office/drawing/2014/main" id="{BEE6B6F0-9870-41A4-B417-B3A81BDBA517}"/>
              </a:ext>
            </a:extLst>
          </p:cNvPr>
          <p:cNvSpPr/>
          <p:nvPr/>
        </p:nvSpPr>
        <p:spPr>
          <a:xfrm>
            <a:off x="4661140" y="5128403"/>
            <a:ext cx="359434" cy="359434"/>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Notepad Issue Leave · Free image on Pixabay">
            <a:extLst>
              <a:ext uri="{FF2B5EF4-FFF2-40B4-BE49-F238E27FC236}">
                <a16:creationId xmlns:a16="http://schemas.microsoft.com/office/drawing/2014/main" id="{E4740870-53A1-407E-A240-96ABE1E44ED1}"/>
              </a:ext>
            </a:extLst>
          </p:cNvPr>
          <p:cNvPicPr>
            <a:picLocks noChangeAspect="1"/>
          </p:cNvPicPr>
          <p:nvPr/>
        </p:nvPicPr>
        <p:blipFill>
          <a:blip r:embed="rId7"/>
          <a:stretch>
            <a:fillRect/>
          </a:stretch>
        </p:blipFill>
        <p:spPr>
          <a:xfrm>
            <a:off x="10240586" y="253823"/>
            <a:ext cx="1808671" cy="17309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1929005"/>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rtists Palette Clipart Free Stock Photo - Public Domain ...">
            <a:extLst>
              <a:ext uri="{FF2B5EF4-FFF2-40B4-BE49-F238E27FC236}">
                <a16:creationId xmlns:a16="http://schemas.microsoft.com/office/drawing/2014/main" id="{F8F685DE-3833-47D4-B0ED-97DE849EC43A}"/>
              </a:ext>
            </a:extLst>
          </p:cNvPr>
          <p:cNvPicPr>
            <a:picLocks noChangeAspect="1"/>
          </p:cNvPicPr>
          <p:nvPr/>
        </p:nvPicPr>
        <p:blipFill rotWithShape="1">
          <a:blip r:embed="rId2">
            <a:duotone>
              <a:schemeClr val="accent1">
                <a:shade val="45000"/>
                <a:satMod val="135000"/>
              </a:schemeClr>
              <a:prstClr val="white"/>
            </a:duotone>
          </a:blip>
          <a:srcRect l="14653" r="15810" b="2"/>
          <a:stretch/>
        </p:blipFill>
        <p:spPr>
          <a:xfrm>
            <a:off x="6108700" y="-1"/>
            <a:ext cx="6094450" cy="6858001"/>
          </a:xfrm>
          <a:prstGeom prst="rect">
            <a:avLst/>
          </a:prstGeom>
          <a:scene3d>
            <a:camera prst="perspectiveFront" fov="5400000"/>
            <a:lightRig rig="threePt" dir="t">
              <a:rot lat="0" lon="0" rev="19200000"/>
            </a:lightRig>
          </a:scene3d>
          <a:sp3d extrusionH="25400">
            <a:bevelT w="304800" h="152400" prst="hardEdge"/>
            <a:extrusionClr>
              <a:srgbClr val="FFFFFF"/>
            </a:extrusionClr>
          </a:sp3d>
        </p:spPr>
      </p:pic>
      <p:sp>
        <p:nvSpPr>
          <p:cNvPr id="18"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49AAD-7CBF-4297-8148-9BADFE75BA88}"/>
              </a:ext>
            </a:extLst>
          </p:cNvPr>
          <p:cNvSpPr>
            <a:spLocks noGrp="1"/>
          </p:cNvSpPr>
          <p:nvPr>
            <p:ph type="title"/>
          </p:nvPr>
        </p:nvSpPr>
        <p:spPr>
          <a:xfrm>
            <a:off x="810000" y="447188"/>
            <a:ext cx="5070100" cy="1559412"/>
          </a:xfrm>
        </p:spPr>
        <p:txBody>
          <a:bodyPr>
            <a:normAutofit/>
          </a:bodyPr>
          <a:lstStyle/>
          <a:p>
            <a:r>
              <a:rPr lang="en-US"/>
              <a:t>       First –Grade Connections</a:t>
            </a:r>
          </a:p>
        </p:txBody>
      </p:sp>
      <p:sp>
        <p:nvSpPr>
          <p:cNvPr id="3" name="Content Placeholder 2">
            <a:extLst>
              <a:ext uri="{FF2B5EF4-FFF2-40B4-BE49-F238E27FC236}">
                <a16:creationId xmlns:a16="http://schemas.microsoft.com/office/drawing/2014/main" id="{1C354A11-54AF-4A76-8B58-5E0CADAF5B19}"/>
              </a:ext>
            </a:extLst>
          </p:cNvPr>
          <p:cNvSpPr>
            <a:spLocks noGrp="1"/>
          </p:cNvSpPr>
          <p:nvPr>
            <p:ph idx="1"/>
          </p:nvPr>
        </p:nvSpPr>
        <p:spPr>
          <a:xfrm>
            <a:off x="818712" y="2413000"/>
            <a:ext cx="5055923" cy="3632200"/>
          </a:xfrm>
        </p:spPr>
        <p:txBody>
          <a:bodyPr>
            <a:normAutofit/>
          </a:bodyPr>
          <a:lstStyle/>
          <a:p>
            <a:pPr marL="0" indent="0">
              <a:buNone/>
            </a:pPr>
            <a:r>
              <a:rPr lang="en-US"/>
              <a:t>Students will rotate daily between 5 connections. Each class will have their own connections schedule. </a:t>
            </a:r>
          </a:p>
          <a:p>
            <a:pPr marL="0" indent="0">
              <a:buNone/>
            </a:pPr>
            <a:endParaRPr lang="en-US"/>
          </a:p>
          <a:p>
            <a:r>
              <a:rPr lang="en-US"/>
              <a:t>Music</a:t>
            </a:r>
          </a:p>
          <a:p>
            <a:r>
              <a:rPr lang="en-US"/>
              <a:t>PE- </a:t>
            </a:r>
            <a:r>
              <a:rPr lang="en-US" b="1"/>
              <a:t>Tennis shoes </a:t>
            </a:r>
            <a:r>
              <a:rPr lang="en-US"/>
              <a:t>are required </a:t>
            </a:r>
          </a:p>
          <a:p>
            <a:r>
              <a:rPr lang="en-US"/>
              <a:t>Spanish</a:t>
            </a:r>
          </a:p>
          <a:p>
            <a:r>
              <a:rPr lang="en-US"/>
              <a:t>Computer- Headphones are required (over the head kind) </a:t>
            </a:r>
          </a:p>
          <a:p>
            <a:r>
              <a:rPr lang="en-US"/>
              <a:t>Art</a:t>
            </a:r>
          </a:p>
        </p:txBody>
      </p:sp>
    </p:spTree>
    <p:extLst>
      <p:ext uri="{BB962C8B-B14F-4D97-AF65-F5344CB8AC3E}">
        <p14:creationId xmlns:p14="http://schemas.microsoft.com/office/powerpoint/2010/main" val="1710011206"/>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B972-35AD-47DD-8A0A-0CDF99776DC9}"/>
              </a:ext>
            </a:extLst>
          </p:cNvPr>
          <p:cNvSpPr>
            <a:spLocks noGrp="1"/>
          </p:cNvSpPr>
          <p:nvPr>
            <p:ph type="title"/>
          </p:nvPr>
        </p:nvSpPr>
        <p:spPr>
          <a:xfrm>
            <a:off x="252919" y="1123837"/>
            <a:ext cx="2947482" cy="4601183"/>
          </a:xfrm>
          <a:ln>
            <a:solidFill>
              <a:srgbClr val="0070C0"/>
            </a:solidFill>
          </a:ln>
        </p:spPr>
        <p:txBody>
          <a:bodyPr>
            <a:normAutofit/>
          </a:bodyPr>
          <a:lstStyle/>
          <a:p>
            <a:r>
              <a:rPr lang="en-US"/>
              <a:t>Freedom Park School</a:t>
            </a:r>
          </a:p>
        </p:txBody>
      </p:sp>
      <p:graphicFrame>
        <p:nvGraphicFramePr>
          <p:cNvPr id="5" name="Content Placeholder 2">
            <a:extLst>
              <a:ext uri="{FF2B5EF4-FFF2-40B4-BE49-F238E27FC236}">
                <a16:creationId xmlns:a16="http://schemas.microsoft.com/office/drawing/2014/main" id="{1420446A-0312-A53C-1483-C535755ADED3}"/>
              </a:ext>
            </a:extLst>
          </p:cNvPr>
          <p:cNvGraphicFramePr>
            <a:graphicFrameLocks noGrp="1"/>
          </p:cNvGraphicFramePr>
          <p:nvPr>
            <p:ph idx="1"/>
            <p:extLst>
              <p:ext uri="{D42A27DB-BD31-4B8C-83A1-F6EECF244321}">
                <p14:modId xmlns:p14="http://schemas.microsoft.com/office/powerpoint/2010/main" val="311908513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469128"/>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22EC-98F3-45CD-BEB1-5CB07E3DB7BF}"/>
              </a:ext>
            </a:extLst>
          </p:cNvPr>
          <p:cNvSpPr>
            <a:spLocks noGrp="1"/>
          </p:cNvSpPr>
          <p:nvPr>
            <p:ph type="title"/>
          </p:nvPr>
        </p:nvSpPr>
        <p:spPr>
          <a:xfrm>
            <a:off x="810000" y="447188"/>
            <a:ext cx="10571998" cy="970450"/>
          </a:xfrm>
        </p:spPr>
        <p:txBody>
          <a:bodyPr>
            <a:normAutofit/>
          </a:bodyPr>
          <a:lstStyle/>
          <a:p>
            <a:r>
              <a:rPr lang="en-US"/>
              <a:t>Water Bottles and Snack</a:t>
            </a:r>
          </a:p>
        </p:txBody>
      </p:sp>
      <p:sp>
        <p:nvSpPr>
          <p:cNvPr id="12" name="Rounded Rectangle 10">
            <a:extLst>
              <a:ext uri="{FF2B5EF4-FFF2-40B4-BE49-F238E27FC236}">
                <a16:creationId xmlns:a16="http://schemas.microsoft.com/office/drawing/2014/main" id="{A03D1632-AE37-4C4F-895D-3223C0DCC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2319866"/>
            <a:ext cx="3163646" cy="3882255"/>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07EB91B-78F2-4E41-A6AA-27FDEEC7C22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29487" y="2484456"/>
            <a:ext cx="1704417" cy="1704417"/>
          </a:xfrm>
          <a:prstGeom prst="roundRect">
            <a:avLst>
              <a:gd name="adj" fmla="val 3876"/>
            </a:avLst>
          </a:prstGeom>
          <a:ln>
            <a:noFill/>
          </a:ln>
          <a:effectLst/>
        </p:spPr>
      </p:pic>
      <p:pic>
        <p:nvPicPr>
          <p:cNvPr id="7" name="Picture 7" descr="A picture containing clipart&#10;&#10;Description automatically generated">
            <a:extLst>
              <a:ext uri="{FF2B5EF4-FFF2-40B4-BE49-F238E27FC236}">
                <a16:creationId xmlns:a16="http://schemas.microsoft.com/office/drawing/2014/main" id="{9968C1E6-F029-4AA5-9AA5-78B0AC5A8F6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61746" y="4353464"/>
            <a:ext cx="2439900" cy="1693578"/>
          </a:xfrm>
          <a:prstGeom prst="roundRect">
            <a:avLst>
              <a:gd name="adj" fmla="val 3876"/>
            </a:avLst>
          </a:prstGeom>
          <a:ln>
            <a:noFill/>
          </a:ln>
          <a:effectLst/>
        </p:spPr>
      </p:pic>
      <p:sp>
        <p:nvSpPr>
          <p:cNvPr id="3" name="Content Placeholder 2">
            <a:extLst>
              <a:ext uri="{FF2B5EF4-FFF2-40B4-BE49-F238E27FC236}">
                <a16:creationId xmlns:a16="http://schemas.microsoft.com/office/drawing/2014/main" id="{A1900B6F-EBCF-4E2F-AA5B-4C83F61950CF}"/>
              </a:ext>
            </a:extLst>
          </p:cNvPr>
          <p:cNvSpPr>
            <a:spLocks noGrp="1"/>
          </p:cNvSpPr>
          <p:nvPr>
            <p:ph idx="1"/>
          </p:nvPr>
        </p:nvSpPr>
        <p:spPr>
          <a:xfrm>
            <a:off x="4330699" y="2413000"/>
            <a:ext cx="7052733" cy="3632200"/>
          </a:xfrm>
        </p:spPr>
        <p:txBody>
          <a:bodyPr vert="horz" lIns="91440" tIns="45720" rIns="91440" bIns="45720" rtlCol="0">
            <a:normAutofit/>
          </a:bodyPr>
          <a:lstStyle/>
          <a:p>
            <a:r>
              <a:rPr lang="en-US"/>
              <a:t>Please send in a reusable water bottle with your child's name on it and a healthy snack daily.</a:t>
            </a:r>
          </a:p>
          <a:p>
            <a:r>
              <a:rPr lang="en-US"/>
              <a:t>Students will only be allowed to drink water in the classroom. Please NO juices, sodas, sports drinks, or flavored water. </a:t>
            </a:r>
          </a:p>
          <a:p>
            <a:r>
              <a:rPr lang="en-US"/>
              <a:t>We will have snack daily. </a:t>
            </a:r>
          </a:p>
          <a:p>
            <a:r>
              <a:rPr lang="en-US"/>
              <a:t>Please no candy, cookies, cakes, or sugary treats.</a:t>
            </a:r>
          </a:p>
          <a:p>
            <a:r>
              <a:rPr lang="en-US"/>
              <a:t>Healthy snacks are highly recommended. </a:t>
            </a:r>
          </a:p>
          <a:p>
            <a:r>
              <a:rPr lang="en-US"/>
              <a:t>PLEASE NOTIFY your child teacher If there are any student allergies.</a:t>
            </a:r>
          </a:p>
          <a:p>
            <a:endParaRPr lang="en-US"/>
          </a:p>
        </p:txBody>
      </p:sp>
    </p:spTree>
    <p:extLst>
      <p:ext uri="{BB962C8B-B14F-4D97-AF65-F5344CB8AC3E}">
        <p14:creationId xmlns:p14="http://schemas.microsoft.com/office/powerpoint/2010/main" val="353581205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7" descr="Icon&#10;&#10;Description automatically generated">
            <a:extLst>
              <a:ext uri="{FF2B5EF4-FFF2-40B4-BE49-F238E27FC236}">
                <a16:creationId xmlns:a16="http://schemas.microsoft.com/office/drawing/2014/main" id="{52255206-22AB-4116-973C-B46AD97C0CB0}"/>
              </a:ext>
            </a:extLst>
          </p:cNvPr>
          <p:cNvPicPr>
            <a:picLocks noChangeAspect="1"/>
          </p:cNvPicPr>
          <p:nvPr/>
        </p:nvPicPr>
        <p:blipFill rotWithShape="1">
          <a:blip r:embed="rId2">
            <a:duotone>
              <a:schemeClr val="accent1">
                <a:shade val="45000"/>
                <a:satMod val="135000"/>
              </a:schemeClr>
              <a:prstClr val="white"/>
            </a:duotone>
            <a:extLst>
              <a:ext uri="{837473B0-CC2E-450A-ABE3-18F120FF3D39}">
                <a1611:picAttrSrcUrl xmlns:a1611="http://schemas.microsoft.com/office/drawing/2016/11/main" r:id="rId3"/>
              </a:ext>
            </a:extLst>
          </a:blip>
          <a:srcRect l="2345"/>
          <a:stretch/>
        </p:blipFill>
        <p:spPr>
          <a:xfrm>
            <a:off x="6108700" y="-1"/>
            <a:ext cx="6094450" cy="6858001"/>
          </a:xfrm>
          <a:prstGeom prst="rect">
            <a:avLst/>
          </a:prstGeom>
        </p:spPr>
      </p:pic>
      <p:sp>
        <p:nvSpPr>
          <p:cNvPr id="11"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a:normAutofit/>
          </a:bodyPr>
          <a:lstStyle/>
          <a:p>
            <a:r>
              <a:rPr lang="en-US"/>
              <a:t>What you will love about 1</a:t>
            </a:r>
            <a:r>
              <a:rPr lang="en-US" baseline="30000"/>
              <a:t>st</a:t>
            </a:r>
            <a:r>
              <a:rPr lang="en-US"/>
              <a:t> Grade</a:t>
            </a:r>
          </a:p>
        </p:txBody>
      </p:sp>
      <p:graphicFrame>
        <p:nvGraphicFramePr>
          <p:cNvPr id="9" name="Content Placeholder 2">
            <a:extLst>
              <a:ext uri="{FF2B5EF4-FFF2-40B4-BE49-F238E27FC236}">
                <a16:creationId xmlns:a16="http://schemas.microsoft.com/office/drawing/2014/main" id="{77F44956-D25B-EAEF-1D8A-275CE40867B6}"/>
              </a:ext>
            </a:extLst>
          </p:cNvPr>
          <p:cNvGraphicFramePr>
            <a:graphicFrameLocks noGrp="1"/>
          </p:cNvGraphicFramePr>
          <p:nvPr>
            <p:ph idx="1"/>
            <p:extLst>
              <p:ext uri="{D42A27DB-BD31-4B8C-83A1-F6EECF244321}">
                <p14:modId xmlns:p14="http://schemas.microsoft.com/office/powerpoint/2010/main" val="3809290141"/>
              </p:ext>
            </p:extLst>
          </p:nvPr>
        </p:nvGraphicFramePr>
        <p:xfrm>
          <a:off x="818712" y="2413000"/>
          <a:ext cx="5055923"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49818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1754" y="1918252"/>
            <a:ext cx="3001499" cy="3997635"/>
          </a:xfrm>
        </p:spPr>
        <p:txBody>
          <a:bodyPr anchor="t">
            <a:normAutofit/>
          </a:bodyPr>
          <a:lstStyle/>
          <a:p>
            <a:r>
              <a:rPr lang="en-US" sz="4400" dirty="0"/>
              <a:t>1st Grade         Daily Schedule</a:t>
            </a:r>
          </a:p>
        </p:txBody>
      </p:sp>
      <p:graphicFrame>
        <p:nvGraphicFramePr>
          <p:cNvPr id="4" name="Content Placeholder 3">
            <a:extLst>
              <a:ext uri="{FF2B5EF4-FFF2-40B4-BE49-F238E27FC236}">
                <a16:creationId xmlns:a16="http://schemas.microsoft.com/office/drawing/2014/main" id="{CDE7B104-B76B-423B-A5FD-8F09BC281FB9}"/>
              </a:ext>
            </a:extLst>
          </p:cNvPr>
          <p:cNvGraphicFramePr>
            <a:graphicFrameLocks noGrp="1"/>
          </p:cNvGraphicFramePr>
          <p:nvPr>
            <p:ph idx="1"/>
            <p:extLst>
              <p:ext uri="{D42A27DB-BD31-4B8C-83A1-F6EECF244321}">
                <p14:modId xmlns:p14="http://schemas.microsoft.com/office/powerpoint/2010/main" val="1233264910"/>
              </p:ext>
            </p:extLst>
          </p:nvPr>
        </p:nvGraphicFramePr>
        <p:xfrm>
          <a:off x="4583373" y="159223"/>
          <a:ext cx="7312312" cy="6666917"/>
        </p:xfrm>
        <a:graphic>
          <a:graphicData uri="http://schemas.openxmlformats.org/drawingml/2006/table">
            <a:tbl>
              <a:tblPr firstRow="1" bandRow="1">
                <a:tableStyleId>{5C22544A-7EE6-4342-B048-85BDC9FD1C3A}</a:tableStyleId>
              </a:tblPr>
              <a:tblGrid>
                <a:gridCol w="3656156">
                  <a:extLst>
                    <a:ext uri="{9D8B030D-6E8A-4147-A177-3AD203B41FA5}">
                      <a16:colId xmlns:a16="http://schemas.microsoft.com/office/drawing/2014/main" val="915501891"/>
                    </a:ext>
                  </a:extLst>
                </a:gridCol>
                <a:gridCol w="3656156">
                  <a:extLst>
                    <a:ext uri="{9D8B030D-6E8A-4147-A177-3AD203B41FA5}">
                      <a16:colId xmlns:a16="http://schemas.microsoft.com/office/drawing/2014/main" val="4294934739"/>
                    </a:ext>
                  </a:extLst>
                </a:gridCol>
              </a:tblGrid>
              <a:tr h="571450">
                <a:tc>
                  <a:txBody>
                    <a:bodyPr/>
                    <a:lstStyle/>
                    <a:p>
                      <a:endParaRPr lang="en-US"/>
                    </a:p>
                  </a:txBody>
                  <a:tcPr/>
                </a:tc>
                <a:tc>
                  <a:txBody>
                    <a:bodyPr/>
                    <a:lstStyle/>
                    <a:p>
                      <a:endParaRPr lang="en-US"/>
                    </a:p>
                  </a:txBody>
                  <a:tcPr/>
                </a:tc>
                <a:extLst>
                  <a:ext uri="{0D108BD9-81ED-4DB2-BD59-A6C34878D82A}">
                    <a16:rowId xmlns:a16="http://schemas.microsoft.com/office/drawing/2014/main" val="3252008743"/>
                  </a:ext>
                </a:extLst>
              </a:tr>
              <a:tr h="952417">
                <a:tc>
                  <a:txBody>
                    <a:bodyPr/>
                    <a:lstStyle/>
                    <a:p>
                      <a:pPr algn="ctr"/>
                      <a:r>
                        <a:rPr lang="en-US" dirty="0"/>
                        <a:t>6:50-7:20</a:t>
                      </a:r>
                    </a:p>
                  </a:txBody>
                  <a:tcPr anchor="ctr"/>
                </a:tc>
                <a:tc>
                  <a:txBody>
                    <a:bodyPr/>
                    <a:lstStyle/>
                    <a:p>
                      <a:r>
                        <a:rPr lang="en-US" dirty="0"/>
                        <a:t>Arrival in big GYM, Breakfast in classroom</a:t>
                      </a:r>
                    </a:p>
                  </a:txBody>
                  <a:tcPr/>
                </a:tc>
                <a:extLst>
                  <a:ext uri="{0D108BD9-81ED-4DB2-BD59-A6C34878D82A}">
                    <a16:rowId xmlns:a16="http://schemas.microsoft.com/office/drawing/2014/main" val="1724690236"/>
                  </a:ext>
                </a:extLst>
              </a:tr>
              <a:tr h="571450">
                <a:tc>
                  <a:txBody>
                    <a:bodyPr/>
                    <a:lstStyle/>
                    <a:p>
                      <a:pPr algn="ctr"/>
                      <a:r>
                        <a:rPr lang="en-US" dirty="0"/>
                        <a:t>7:25-8:00</a:t>
                      </a:r>
                    </a:p>
                  </a:txBody>
                  <a:tcPr anchor="ctr"/>
                </a:tc>
                <a:tc>
                  <a:txBody>
                    <a:bodyPr/>
                    <a:lstStyle/>
                    <a:p>
                      <a:r>
                        <a:rPr lang="en-US" dirty="0"/>
                        <a:t>Morning Work, Intervention</a:t>
                      </a:r>
                    </a:p>
                  </a:txBody>
                  <a:tcPr/>
                </a:tc>
                <a:extLst>
                  <a:ext uri="{0D108BD9-81ED-4DB2-BD59-A6C34878D82A}">
                    <a16:rowId xmlns:a16="http://schemas.microsoft.com/office/drawing/2014/main" val="3883610078"/>
                  </a:ext>
                </a:extLst>
              </a:tr>
              <a:tr h="571450">
                <a:tc>
                  <a:txBody>
                    <a:bodyPr/>
                    <a:lstStyle/>
                    <a:p>
                      <a:pPr algn="ctr"/>
                      <a:r>
                        <a:rPr lang="en-US" dirty="0"/>
                        <a:t>8:00-10:10</a:t>
                      </a:r>
                    </a:p>
                  </a:txBody>
                  <a:tcPr anchor="ctr"/>
                </a:tc>
                <a:tc>
                  <a:txBody>
                    <a:bodyPr/>
                    <a:lstStyle/>
                    <a:p>
                      <a:r>
                        <a:rPr lang="en-US" dirty="0"/>
                        <a:t>Phonics, Reading, Writing</a:t>
                      </a:r>
                    </a:p>
                  </a:txBody>
                  <a:tcPr/>
                </a:tc>
                <a:extLst>
                  <a:ext uri="{0D108BD9-81ED-4DB2-BD59-A6C34878D82A}">
                    <a16:rowId xmlns:a16="http://schemas.microsoft.com/office/drawing/2014/main" val="407311883"/>
                  </a:ext>
                </a:extLst>
              </a:tr>
              <a:tr h="571450">
                <a:tc>
                  <a:txBody>
                    <a:bodyPr/>
                    <a:lstStyle/>
                    <a:p>
                      <a:pPr algn="ctr"/>
                      <a:r>
                        <a:rPr lang="en-US" dirty="0"/>
                        <a:t>10:10-10:40</a:t>
                      </a:r>
                    </a:p>
                  </a:txBody>
                  <a:tcPr anchor="ctr"/>
                </a:tc>
                <a:tc>
                  <a:txBody>
                    <a:bodyPr/>
                    <a:lstStyle/>
                    <a:p>
                      <a:r>
                        <a:rPr lang="en-US" dirty="0"/>
                        <a:t>Recess</a:t>
                      </a:r>
                    </a:p>
                  </a:txBody>
                  <a:tcPr/>
                </a:tc>
                <a:extLst>
                  <a:ext uri="{0D108BD9-81ED-4DB2-BD59-A6C34878D82A}">
                    <a16:rowId xmlns:a16="http://schemas.microsoft.com/office/drawing/2014/main" val="588351835"/>
                  </a:ext>
                </a:extLst>
              </a:tr>
              <a:tr h="571450">
                <a:tc>
                  <a:txBody>
                    <a:bodyPr/>
                    <a:lstStyle/>
                    <a:p>
                      <a:pPr algn="ctr"/>
                      <a:r>
                        <a:rPr lang="en-US" dirty="0"/>
                        <a:t>10:40-11:20</a:t>
                      </a:r>
                    </a:p>
                  </a:txBody>
                  <a:tcPr anchor="ctr"/>
                </a:tc>
                <a:tc>
                  <a:txBody>
                    <a:bodyPr/>
                    <a:lstStyle/>
                    <a:p>
                      <a:r>
                        <a:rPr lang="en-US" dirty="0"/>
                        <a:t>Lunch</a:t>
                      </a:r>
                    </a:p>
                  </a:txBody>
                  <a:tcPr/>
                </a:tc>
                <a:extLst>
                  <a:ext uri="{0D108BD9-81ED-4DB2-BD59-A6C34878D82A}">
                    <a16:rowId xmlns:a16="http://schemas.microsoft.com/office/drawing/2014/main" val="2584414700"/>
                  </a:ext>
                </a:extLst>
              </a:tr>
              <a:tr h="571450">
                <a:tc>
                  <a:txBody>
                    <a:bodyPr/>
                    <a:lstStyle/>
                    <a:p>
                      <a:pPr algn="ctr"/>
                      <a:r>
                        <a:rPr lang="en-US" dirty="0"/>
                        <a:t>11:20-12:00</a:t>
                      </a:r>
                    </a:p>
                  </a:txBody>
                  <a:tcPr anchor="ctr"/>
                </a:tc>
                <a:tc>
                  <a:txBody>
                    <a:bodyPr/>
                    <a:lstStyle/>
                    <a:p>
                      <a:r>
                        <a:rPr lang="en-US" dirty="0"/>
                        <a:t>Math</a:t>
                      </a:r>
                    </a:p>
                  </a:txBody>
                  <a:tcPr/>
                </a:tc>
                <a:extLst>
                  <a:ext uri="{0D108BD9-81ED-4DB2-BD59-A6C34878D82A}">
                    <a16:rowId xmlns:a16="http://schemas.microsoft.com/office/drawing/2014/main" val="1370417740"/>
                  </a:ext>
                </a:extLst>
              </a:tr>
              <a:tr h="571450">
                <a:tc>
                  <a:txBody>
                    <a:bodyPr/>
                    <a:lstStyle/>
                    <a:p>
                      <a:pPr algn="ctr"/>
                      <a:r>
                        <a:rPr lang="en-US" dirty="0"/>
                        <a:t>12:00-12:40</a:t>
                      </a:r>
                    </a:p>
                  </a:txBody>
                  <a:tcPr anchor="ctr"/>
                </a:tc>
                <a:tc>
                  <a:txBody>
                    <a:bodyPr/>
                    <a:lstStyle/>
                    <a:p>
                      <a:r>
                        <a:rPr lang="en-US" dirty="0"/>
                        <a:t>Connections</a:t>
                      </a:r>
                    </a:p>
                  </a:txBody>
                  <a:tcPr/>
                </a:tc>
                <a:extLst>
                  <a:ext uri="{0D108BD9-81ED-4DB2-BD59-A6C34878D82A}">
                    <a16:rowId xmlns:a16="http://schemas.microsoft.com/office/drawing/2014/main" val="1236079671"/>
                  </a:ext>
                </a:extLst>
              </a:tr>
              <a:tr h="571450">
                <a:tc>
                  <a:txBody>
                    <a:bodyPr/>
                    <a:lstStyle/>
                    <a:p>
                      <a:pPr algn="ctr"/>
                      <a:r>
                        <a:rPr lang="en-US" dirty="0"/>
                        <a:t>12:40-1:15</a:t>
                      </a:r>
                    </a:p>
                  </a:txBody>
                  <a:tcPr anchor="ctr"/>
                </a:tc>
                <a:tc>
                  <a:txBody>
                    <a:bodyPr/>
                    <a:lstStyle/>
                    <a:p>
                      <a:r>
                        <a:rPr lang="en-US" dirty="0"/>
                        <a:t>Math</a:t>
                      </a:r>
                    </a:p>
                  </a:txBody>
                  <a:tcPr/>
                </a:tc>
                <a:extLst>
                  <a:ext uri="{0D108BD9-81ED-4DB2-BD59-A6C34878D82A}">
                    <a16:rowId xmlns:a16="http://schemas.microsoft.com/office/drawing/2014/main" val="3047032299"/>
                  </a:ext>
                </a:extLst>
              </a:tr>
              <a:tr h="571450">
                <a:tc>
                  <a:txBody>
                    <a:bodyPr/>
                    <a:lstStyle/>
                    <a:p>
                      <a:pPr algn="ctr"/>
                      <a:r>
                        <a:rPr lang="en-US" dirty="0"/>
                        <a:t>1:15- 2:10</a:t>
                      </a:r>
                    </a:p>
                  </a:txBody>
                  <a:tcPr anchor="ctr"/>
                </a:tc>
                <a:tc>
                  <a:txBody>
                    <a:bodyPr/>
                    <a:lstStyle/>
                    <a:p>
                      <a:r>
                        <a:rPr lang="en-US" dirty="0"/>
                        <a:t>Social Studies/Science</a:t>
                      </a:r>
                    </a:p>
                  </a:txBody>
                  <a:tcPr/>
                </a:tc>
                <a:extLst>
                  <a:ext uri="{0D108BD9-81ED-4DB2-BD59-A6C34878D82A}">
                    <a16:rowId xmlns:a16="http://schemas.microsoft.com/office/drawing/2014/main" val="206584697"/>
                  </a:ext>
                </a:extLst>
              </a:tr>
              <a:tr h="571450">
                <a:tc>
                  <a:txBody>
                    <a:bodyPr/>
                    <a:lstStyle/>
                    <a:p>
                      <a:pPr algn="ctr"/>
                      <a:r>
                        <a:rPr lang="en-US" dirty="0"/>
                        <a:t>2:15-2:30</a:t>
                      </a:r>
                    </a:p>
                  </a:txBody>
                  <a:tcPr anchor="ctr"/>
                </a:tc>
                <a:tc>
                  <a:txBody>
                    <a:bodyPr/>
                    <a:lstStyle/>
                    <a:p>
                      <a:r>
                        <a:rPr lang="en-US" dirty="0"/>
                        <a:t>Dismissal</a:t>
                      </a:r>
                    </a:p>
                  </a:txBody>
                  <a:tcPr/>
                </a:tc>
                <a:extLst>
                  <a:ext uri="{0D108BD9-81ED-4DB2-BD59-A6C34878D82A}">
                    <a16:rowId xmlns:a16="http://schemas.microsoft.com/office/drawing/2014/main" val="3412778654"/>
                  </a:ext>
                </a:extLst>
              </a:tr>
            </a:tbl>
          </a:graphicData>
        </a:graphic>
      </p:graphicFrame>
      <p:pic>
        <p:nvPicPr>
          <p:cNvPr id="3" name="Picture 4" descr="Apple | Free Stock Photo | Illustration of a red apple ...">
            <a:extLst>
              <a:ext uri="{FF2B5EF4-FFF2-40B4-BE49-F238E27FC236}">
                <a16:creationId xmlns:a16="http://schemas.microsoft.com/office/drawing/2014/main" id="{99C6D26A-4F14-4FA3-A228-7D6D6392E6B6}"/>
              </a:ext>
            </a:extLst>
          </p:cNvPr>
          <p:cNvPicPr>
            <a:picLocks noChangeAspect="1"/>
          </p:cNvPicPr>
          <p:nvPr/>
        </p:nvPicPr>
        <p:blipFill>
          <a:blip r:embed="rId2"/>
          <a:stretch>
            <a:fillRect/>
          </a:stretch>
        </p:blipFill>
        <p:spPr>
          <a:xfrm>
            <a:off x="3046944" y="5423657"/>
            <a:ext cx="1012213" cy="1217336"/>
          </a:xfrm>
          <a:prstGeom prst="rect">
            <a:avLst/>
          </a:prstGeom>
        </p:spPr>
      </p:pic>
    </p:spTree>
    <p:extLst>
      <p:ext uri="{BB962C8B-B14F-4D97-AF65-F5344CB8AC3E}">
        <p14:creationId xmlns:p14="http://schemas.microsoft.com/office/powerpoint/2010/main" val="473472741"/>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5EABF5-D6F1-41BB-8519-0AEF760535E3}"/>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School Supply List</a:t>
            </a:r>
          </a:p>
        </p:txBody>
      </p:sp>
      <p:pic>
        <p:nvPicPr>
          <p:cNvPr id="3" name="Picture 3" descr="A screenshot of a computer&#10;&#10;Description automatically generated">
            <a:extLst>
              <a:ext uri="{FF2B5EF4-FFF2-40B4-BE49-F238E27FC236}">
                <a16:creationId xmlns:a16="http://schemas.microsoft.com/office/drawing/2014/main" id="{118C76E5-3D2C-201E-77A4-E897ABC409F9}"/>
              </a:ext>
            </a:extLst>
          </p:cNvPr>
          <p:cNvPicPr>
            <a:picLocks noChangeAspect="1"/>
          </p:cNvPicPr>
          <p:nvPr/>
        </p:nvPicPr>
        <p:blipFill>
          <a:blip r:embed="rId3"/>
          <a:stretch>
            <a:fillRect/>
          </a:stretch>
        </p:blipFill>
        <p:spPr>
          <a:xfrm rot="5400000">
            <a:off x="4983694" y="-265641"/>
            <a:ext cx="6838949" cy="7399864"/>
          </a:xfrm>
          <a:prstGeom prst="rect">
            <a:avLst/>
          </a:prstGeom>
        </p:spPr>
      </p:pic>
    </p:spTree>
    <p:extLst>
      <p:ext uri="{BB962C8B-B14F-4D97-AF65-F5344CB8AC3E}">
        <p14:creationId xmlns:p14="http://schemas.microsoft.com/office/powerpoint/2010/main" val="2134986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473E06-34EC-429E-B213-73A100540C10}"/>
              </a:ext>
            </a:extLst>
          </p:cNvPr>
          <p:cNvSpPr>
            <a:spLocks noGrp="1"/>
          </p:cNvSpPr>
          <p:nvPr>
            <p:ph type="title"/>
          </p:nvPr>
        </p:nvSpPr>
        <p:spPr>
          <a:xfrm>
            <a:off x="394005" y="1066980"/>
            <a:ext cx="3947418" cy="5340285"/>
          </a:xfrm>
        </p:spPr>
        <p:txBody>
          <a:bodyPr vert="horz" lIns="91440" tIns="45720" rIns="91440" bIns="45720" rtlCol="0" anchor="t">
            <a:normAutofit/>
          </a:bodyPr>
          <a:lstStyle/>
          <a:p>
            <a:pPr algn="ctr"/>
            <a:r>
              <a:rPr lang="en-US" sz="5400"/>
              <a:t>Questions?</a:t>
            </a:r>
            <a:br>
              <a:rPr lang="en-US"/>
            </a:br>
            <a:br>
              <a:rPr lang="en-US"/>
            </a:br>
            <a:br>
              <a:rPr lang="en-US"/>
            </a:br>
            <a:br>
              <a:rPr lang="en-US"/>
            </a:br>
            <a:r>
              <a:rPr lang="en-US" sz="3200">
                <a:solidFill>
                  <a:schemeClr val="tx1">
                    <a:lumMod val="95000"/>
                    <a:lumOff val="5000"/>
                  </a:schemeClr>
                </a:solidFill>
              </a:rPr>
              <a:t>Feel free to communicate with your child's TEACHER</a:t>
            </a:r>
          </a:p>
        </p:txBody>
      </p:sp>
      <p:pic>
        <p:nvPicPr>
          <p:cNvPr id="3" name="Picture 3" descr="Icon&#10;&#10;Description automatically generated">
            <a:extLst>
              <a:ext uri="{FF2B5EF4-FFF2-40B4-BE49-F238E27FC236}">
                <a16:creationId xmlns:a16="http://schemas.microsoft.com/office/drawing/2014/main" id="{2A29C089-BAB9-4C1F-B023-F290173475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80472" y="1477665"/>
            <a:ext cx="6268062" cy="372949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921443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280559" y="1286935"/>
            <a:ext cx="9638153" cy="3620877"/>
          </a:xfrm>
          <a:effectLst/>
        </p:spPr>
        <p:txBody>
          <a:bodyPr vert="horz" lIns="91440" tIns="45720" rIns="91440" bIns="45720" rtlCol="0" anchor="b">
            <a:normAutofit/>
          </a:bodyPr>
          <a:lstStyle/>
          <a:p>
            <a:pPr algn="ctr"/>
            <a:r>
              <a:rPr lang="en-US" sz="5400">
                <a:solidFill>
                  <a:schemeClr val="tx1"/>
                </a:solidFill>
              </a:rPr>
              <a:t>We cannot wait for this year to get started! </a:t>
            </a:r>
            <a:br>
              <a:rPr lang="en-US" sz="5400">
                <a:solidFill>
                  <a:schemeClr val="tx1"/>
                </a:solidFill>
              </a:rPr>
            </a:br>
            <a:r>
              <a:rPr lang="en-US" sz="5400" u="sng">
                <a:solidFill>
                  <a:schemeClr val="tx1"/>
                </a:solidFill>
              </a:rPr>
              <a:t>Aug 7th </a:t>
            </a:r>
          </a:p>
        </p:txBody>
      </p:sp>
    </p:spTree>
    <p:extLst>
      <p:ext uri="{BB962C8B-B14F-4D97-AF65-F5344CB8AC3E}">
        <p14:creationId xmlns:p14="http://schemas.microsoft.com/office/powerpoint/2010/main" val="348252177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oy plastic numbers">
            <a:extLst>
              <a:ext uri="{FF2B5EF4-FFF2-40B4-BE49-F238E27FC236}">
                <a16:creationId xmlns:a16="http://schemas.microsoft.com/office/drawing/2014/main" id="{7EB8DB19-D821-3CD0-6338-D34FBCBE755F}"/>
              </a:ext>
            </a:extLst>
          </p:cNvPr>
          <p:cNvPicPr>
            <a:picLocks noChangeAspect="1"/>
          </p:cNvPicPr>
          <p:nvPr/>
        </p:nvPicPr>
        <p:blipFill rotWithShape="1">
          <a:blip r:embed="rId2"/>
          <a:srcRect t="17885" r="9091" b="5506"/>
          <a:stretch/>
        </p:blipFill>
        <p:spPr>
          <a:xfrm>
            <a:off x="20" y="10"/>
            <a:ext cx="12191980" cy="6857989"/>
          </a:xfrm>
          <a:prstGeom prst="rect">
            <a:avLst/>
          </a:prstGeom>
        </p:spPr>
      </p:pic>
      <p:sp>
        <p:nvSpPr>
          <p:cNvPr id="19"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ADD23-2A42-4F8E-8B6D-E90974A901E4}"/>
              </a:ext>
            </a:extLst>
          </p:cNvPr>
          <p:cNvSpPr>
            <a:spLocks noGrp="1"/>
          </p:cNvSpPr>
          <p:nvPr>
            <p:ph type="title"/>
          </p:nvPr>
        </p:nvSpPr>
        <p:spPr>
          <a:xfrm>
            <a:off x="810000" y="-621887"/>
            <a:ext cx="4930400" cy="1783529"/>
          </a:xfrm>
        </p:spPr>
        <p:txBody>
          <a:bodyPr>
            <a:normAutofit/>
          </a:bodyPr>
          <a:lstStyle/>
          <a:p>
            <a:r>
              <a:rPr lang="en-US" dirty="0"/>
              <a:t>      </a:t>
            </a:r>
            <a:r>
              <a:rPr lang="en-US" sz="2800" dirty="0"/>
              <a:t>Bullying: No Bullying.                    It’s the Law.</a:t>
            </a:r>
          </a:p>
        </p:txBody>
      </p:sp>
      <p:sp>
        <p:nvSpPr>
          <p:cNvPr id="3" name="Content Placeholder 2">
            <a:extLst>
              <a:ext uri="{FF2B5EF4-FFF2-40B4-BE49-F238E27FC236}">
                <a16:creationId xmlns:a16="http://schemas.microsoft.com/office/drawing/2014/main" id="{A3779501-65FE-4CB8-8AA0-797C1A21FA6B}"/>
              </a:ext>
            </a:extLst>
          </p:cNvPr>
          <p:cNvSpPr>
            <a:spLocks noGrp="1"/>
          </p:cNvSpPr>
          <p:nvPr>
            <p:ph idx="1"/>
          </p:nvPr>
        </p:nvSpPr>
        <p:spPr>
          <a:xfrm>
            <a:off x="250056" y="1105090"/>
            <a:ext cx="6229596" cy="5690736"/>
          </a:xfrm>
        </p:spPr>
        <p:txBody>
          <a:bodyPr vert="horz" lIns="91440" tIns="45720" rIns="91440" bIns="45720" rtlCol="0">
            <a:normAutofit lnSpcReduction="10000"/>
          </a:bodyPr>
          <a:lstStyle/>
          <a:p>
            <a:pPr marL="164465" indent="-164465">
              <a:lnSpc>
                <a:spcPct val="90000"/>
              </a:lnSpc>
              <a:spcBef>
                <a:spcPts val="1082"/>
              </a:spcBef>
              <a:spcAft>
                <a:spcPts val="0"/>
              </a:spcAft>
            </a:pPr>
            <a:r>
              <a:rPr lang="en-US" sz="1400" b="1" dirty="0">
                <a:latin typeface="Comic Sans MS"/>
              </a:rPr>
              <a:t>B</a:t>
            </a:r>
            <a:r>
              <a:rPr lang="en-US" sz="1400" dirty="0">
                <a:latin typeface="Comic Sans MS"/>
              </a:rPr>
              <a:t>ullying behavior is defined as any pattern of written or verbal expression or any physical act or gesture that is intended to ridicule, humiliate, intimidate, or cause measurable physical or emotional distress upon one or more students:</a:t>
            </a:r>
          </a:p>
          <a:p>
            <a:pPr marL="164465" indent="-164465">
              <a:lnSpc>
                <a:spcPct val="90000"/>
              </a:lnSpc>
              <a:spcBef>
                <a:spcPts val="1082"/>
              </a:spcBef>
              <a:spcAft>
                <a:spcPts val="0"/>
              </a:spcAft>
            </a:pPr>
            <a:r>
              <a:rPr lang="en-US" sz="1400" dirty="0">
                <a:latin typeface="Comic Sans MS"/>
              </a:rPr>
              <a:t>A student shall not do, attempt, or threaten to bully any person, including students and employees:</a:t>
            </a:r>
          </a:p>
          <a:p>
            <a:pPr>
              <a:lnSpc>
                <a:spcPct val="90000"/>
              </a:lnSpc>
              <a:spcBef>
                <a:spcPts val="1082"/>
              </a:spcBef>
              <a:spcAft>
                <a:spcPts val="0"/>
              </a:spcAft>
            </a:pPr>
            <a:r>
              <a:rPr lang="en-US" sz="1400" dirty="0">
                <a:latin typeface="Comic Sans MS"/>
              </a:rPr>
              <a:t>    a) In the school</a:t>
            </a:r>
          </a:p>
          <a:p>
            <a:pPr>
              <a:lnSpc>
                <a:spcPct val="90000"/>
              </a:lnSpc>
              <a:spcBef>
                <a:spcPts val="1082"/>
              </a:spcBef>
              <a:spcAft>
                <a:spcPts val="0"/>
              </a:spcAft>
            </a:pPr>
            <a:r>
              <a:rPr lang="en-US" sz="1400" dirty="0">
                <a:latin typeface="Comic Sans MS"/>
              </a:rPr>
              <a:t>    b) On school grounds</a:t>
            </a:r>
          </a:p>
          <a:p>
            <a:pPr>
              <a:lnSpc>
                <a:spcPct val="90000"/>
              </a:lnSpc>
              <a:spcBef>
                <a:spcPts val="1082"/>
              </a:spcBef>
              <a:spcAft>
                <a:spcPts val="0"/>
              </a:spcAft>
            </a:pPr>
            <a:r>
              <a:rPr lang="en-US" sz="1400" dirty="0">
                <a:latin typeface="Comic Sans MS"/>
              </a:rPr>
              <a:t>    c) In school vehicles (including school buses)</a:t>
            </a:r>
          </a:p>
          <a:p>
            <a:pPr>
              <a:lnSpc>
                <a:spcPct val="90000"/>
              </a:lnSpc>
              <a:spcBef>
                <a:spcPts val="1082"/>
              </a:spcBef>
              <a:spcAft>
                <a:spcPts val="0"/>
              </a:spcAft>
            </a:pPr>
            <a:r>
              <a:rPr lang="en-US" sz="1400" dirty="0">
                <a:latin typeface="Comic Sans MS"/>
              </a:rPr>
              <a:t>   d) At school bus stops</a:t>
            </a:r>
          </a:p>
          <a:p>
            <a:pPr>
              <a:lnSpc>
                <a:spcPct val="90000"/>
              </a:lnSpc>
              <a:spcBef>
                <a:spcPts val="1082"/>
              </a:spcBef>
              <a:spcAft>
                <a:spcPts val="0"/>
              </a:spcAft>
            </a:pPr>
            <a:r>
              <a:rPr lang="en-US" sz="1400" dirty="0">
                <a:latin typeface="Comic Sans MS"/>
              </a:rPr>
              <a:t>   e) Or at school activities or sanctioned events</a:t>
            </a:r>
          </a:p>
          <a:p>
            <a:pPr marL="164465" indent="-164465">
              <a:lnSpc>
                <a:spcPct val="90000"/>
              </a:lnSpc>
              <a:spcBef>
                <a:spcPts val="1082"/>
              </a:spcBef>
              <a:spcAft>
                <a:spcPts val="0"/>
              </a:spcAft>
              <a:buFont typeface="'Wingdings 2',Sans-Serif" charset="2"/>
              <a:buChar char=""/>
            </a:pPr>
            <a:r>
              <a:rPr lang="en-US" sz="1400" dirty="0">
                <a:latin typeface="Comic Sans MS"/>
              </a:rPr>
              <a:t>A third instance of bullying in a school year would require that the student be assigned to an alternative educational setting. However, the principal or other appropriate designee may recommend the Alternative Center or suspension, in her discretion prior to the third offense.</a:t>
            </a:r>
          </a:p>
          <a:p>
            <a:pPr marL="164465" indent="-164465">
              <a:lnSpc>
                <a:spcPct val="90000"/>
              </a:lnSpc>
              <a:spcBef>
                <a:spcPts val="1082"/>
              </a:spcBef>
              <a:spcAft>
                <a:spcPts val="0"/>
              </a:spcAft>
              <a:buFont typeface="'Wingdings 2',Sans-Serif" charset="2"/>
              <a:buChar char=""/>
            </a:pPr>
            <a:r>
              <a:rPr lang="en-US" sz="1400" dirty="0">
                <a:latin typeface="Comic Sans MS"/>
              </a:rPr>
              <a:t>*FOR PRE-K – 5 REFER TO RULES 23 AND 24 (RCBOE CODE OF CONDUCT)</a:t>
            </a:r>
          </a:p>
          <a:p>
            <a:pPr marL="164465" indent="-164465">
              <a:lnSpc>
                <a:spcPct val="90000"/>
              </a:lnSpc>
              <a:spcBef>
                <a:spcPts val="1082"/>
              </a:spcBef>
              <a:spcAft>
                <a:spcPts val="0"/>
              </a:spcAft>
              <a:buFont typeface="'Wingdings 2',Sans-Serif" charset="2"/>
              <a:buChar char=""/>
            </a:pPr>
            <a:r>
              <a:rPr lang="en-US" sz="1400" dirty="0">
                <a:latin typeface="Comic Sans MS"/>
              </a:rPr>
              <a:t>*FOR 6 -12 DISCIPLINE OPTIONS, REFER TO RULES </a:t>
            </a:r>
            <a:r>
              <a:rPr lang="en-US" sz="1200" dirty="0">
                <a:latin typeface="Comic Sans MS"/>
              </a:rPr>
              <a:t>23, 24, &amp;amp;27 (RCBOE CODE OF CONDUCT)</a:t>
            </a:r>
          </a:p>
          <a:p>
            <a:pPr>
              <a:lnSpc>
                <a:spcPct val="90000"/>
              </a:lnSpc>
              <a:spcBef>
                <a:spcPts val="1082"/>
              </a:spcBef>
              <a:spcAft>
                <a:spcPts val="0"/>
              </a:spcAft>
            </a:pPr>
            <a:r>
              <a:rPr lang="en-US" sz="1200" dirty="0">
                <a:latin typeface="Comic Sans MS"/>
              </a:rPr>
              <a:t>Code of Discipline for Freedom Park School</a:t>
            </a:r>
          </a:p>
          <a:p>
            <a:pPr marL="164465" indent="-164465">
              <a:lnSpc>
                <a:spcPct val="90000"/>
              </a:lnSpc>
              <a:spcBef>
                <a:spcPts val="1082"/>
              </a:spcBef>
              <a:spcAft>
                <a:spcPts val="0"/>
              </a:spcAft>
              <a:buFont typeface="'Wingdings 2',Sans-Serif" charset="2"/>
              <a:buChar char=""/>
            </a:pPr>
            <a:r>
              <a:rPr lang="en-US" sz="1200" dirty="0">
                <a:latin typeface="Comic Sans MS"/>
              </a:rPr>
              <a:t>Students are expected to display admirable Character Traits at all times. They are representative of their family, school </a:t>
            </a:r>
            <a:r>
              <a:rPr lang="en-US" sz="1200" dirty="0"/>
              <a:t> </a:t>
            </a:r>
          </a:p>
        </p:txBody>
      </p:sp>
    </p:spTree>
    <p:extLst>
      <p:ext uri="{BB962C8B-B14F-4D97-AF65-F5344CB8AC3E}">
        <p14:creationId xmlns:p14="http://schemas.microsoft.com/office/powerpoint/2010/main" val="45353434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911B7B-30AA-2824-C96D-6D8DA8AEFD55}"/>
              </a:ext>
            </a:extLst>
          </p:cNvPr>
          <p:cNvSpPr>
            <a:spLocks noGrp="1"/>
          </p:cNvSpPr>
          <p:nvPr>
            <p:ph type="title"/>
          </p:nvPr>
        </p:nvSpPr>
        <p:spPr>
          <a:xfrm>
            <a:off x="494260" y="1683144"/>
            <a:ext cx="2774922" cy="3491712"/>
          </a:xfrm>
        </p:spPr>
        <p:txBody>
          <a:bodyPr>
            <a:normAutofit/>
          </a:bodyPr>
          <a:lstStyle/>
          <a:p>
            <a:r>
              <a:rPr lang="en-US">
                <a:latin typeface="Comic Sans MS"/>
                <a:cs typeface="Calibri Light"/>
              </a:rPr>
              <a:t>Attendance Policy</a:t>
            </a:r>
            <a:endParaRPr lang="en-US"/>
          </a:p>
        </p:txBody>
      </p:sp>
      <p:sp>
        <p:nvSpPr>
          <p:cNvPr id="3" name="Content Placeholder 2">
            <a:extLst>
              <a:ext uri="{FF2B5EF4-FFF2-40B4-BE49-F238E27FC236}">
                <a16:creationId xmlns:a16="http://schemas.microsoft.com/office/drawing/2014/main" id="{474A113C-D814-4396-DFF2-7ADF4834952A}"/>
              </a:ext>
            </a:extLst>
          </p:cNvPr>
          <p:cNvSpPr>
            <a:spLocks noGrp="1"/>
          </p:cNvSpPr>
          <p:nvPr>
            <p:ph idx="1"/>
          </p:nvPr>
        </p:nvSpPr>
        <p:spPr>
          <a:xfrm>
            <a:off x="4509456" y="2615739"/>
            <a:ext cx="6593258" cy="2092818"/>
          </a:xfrm>
        </p:spPr>
        <p:txBody>
          <a:bodyPr vert="horz" lIns="91440" tIns="45720" rIns="91440" bIns="45720" rtlCol="0" anchor="ctr">
            <a:noAutofit/>
          </a:bodyPr>
          <a:lstStyle/>
          <a:p>
            <a:pPr>
              <a:buNone/>
            </a:pPr>
            <a:r>
              <a:rPr lang="en-US" sz="1400" b="1" dirty="0">
                <a:latin typeface="Comic Sans MS"/>
                <a:ea typeface="+mn-lt"/>
                <a:cs typeface="+mn-lt"/>
              </a:rPr>
              <a:t>Students are expected to be in school all day unless they are ill. Georgia State law only recognizes absences due to illness, religious holidays, medical or legal appointments, and funerals in the family. Parents have the right to present reasons they believe are justifiable to the Principal for consideration of other absences.</a:t>
            </a:r>
            <a:endParaRPr lang="en-US" sz="1400" dirty="0">
              <a:latin typeface="Comic Sans MS"/>
            </a:endParaRPr>
          </a:p>
          <a:p>
            <a:pPr>
              <a:buNone/>
            </a:pPr>
            <a:r>
              <a:rPr lang="en-US" sz="1400" b="1" dirty="0">
                <a:latin typeface="Comic Sans MS"/>
                <a:ea typeface="+mn-lt"/>
                <a:cs typeface="+mn-lt"/>
              </a:rPr>
              <a:t>All absences require a written note from parents/guardians stating the reason for the absence. Emailed notes will not be accepted. A note without a reason and date of absence is unexcused. The note must include the student's full name, reason for absence, date(s) of absence, and parent/guardian signature.</a:t>
            </a:r>
            <a:endParaRPr lang="en-US" sz="1400" dirty="0">
              <a:latin typeface="Comic Sans MS"/>
            </a:endParaRPr>
          </a:p>
          <a:p>
            <a:pPr>
              <a:buNone/>
            </a:pPr>
            <a:r>
              <a:rPr lang="en-US" sz="1400" b="1" dirty="0">
                <a:latin typeface="Comic Sans MS"/>
                <a:ea typeface="+mn-lt"/>
                <a:cs typeface="+mn-lt"/>
              </a:rPr>
              <a:t>In order to comply with district regulations and state law, when a student has 10 unexcused absences in one month or ten unexcused absences in one year, Richmond County administrators will petition the Juvenile Court System to seek mandatory attendance by a student. An </a:t>
            </a:r>
            <a:r>
              <a:rPr lang="en-US" sz="1400" b="1" i="1" dirty="0">
                <a:latin typeface="Comic Sans MS"/>
                <a:ea typeface="+mn-lt"/>
                <a:cs typeface="+mn-lt"/>
              </a:rPr>
              <a:t>unexcused absence </a:t>
            </a:r>
            <a:r>
              <a:rPr lang="en-US" sz="1400" b="1" dirty="0">
                <a:latin typeface="Comic Sans MS"/>
                <a:ea typeface="+mn-lt"/>
                <a:cs typeface="+mn-lt"/>
              </a:rPr>
              <a:t>is defined as any unauthorized absence from school. Examples include, but are not limited to:</a:t>
            </a:r>
            <a:endParaRPr lang="en-US" sz="1400" dirty="0">
              <a:latin typeface="Comic Sans MS"/>
            </a:endParaRPr>
          </a:p>
          <a:p>
            <a:pPr>
              <a:buNone/>
            </a:pPr>
            <a:endParaRPr lang="en-US" sz="1400" dirty="0">
              <a:latin typeface="Comic Sans MS"/>
            </a:endParaRPr>
          </a:p>
          <a:p>
            <a:pPr>
              <a:buNone/>
            </a:pPr>
            <a:endParaRPr lang="en-US" sz="1400" dirty="0">
              <a:latin typeface="Comic Sans MS"/>
              <a:ea typeface="+mn-lt"/>
              <a:cs typeface="+mn-lt"/>
            </a:endParaRPr>
          </a:p>
          <a:p>
            <a:pPr>
              <a:buNone/>
            </a:pPr>
            <a:r>
              <a:rPr lang="en-US" sz="1200" b="1" dirty="0">
                <a:latin typeface="Comic Sans MS"/>
                <a:ea typeface="+mn-lt"/>
                <a:cs typeface="+mn-lt"/>
              </a:rPr>
              <a:t>1. Hair appointments                               2. Oversleeping</a:t>
            </a:r>
            <a:endParaRPr lang="en-US" sz="1200" b="1">
              <a:latin typeface="Comic Sans MS"/>
            </a:endParaRPr>
          </a:p>
          <a:p>
            <a:pPr>
              <a:buNone/>
            </a:pPr>
            <a:r>
              <a:rPr lang="en-US" sz="1200" b="1" dirty="0">
                <a:latin typeface="Comic Sans MS"/>
                <a:ea typeface="+mn-lt"/>
                <a:cs typeface="+mn-lt"/>
              </a:rPr>
              <a:t>3. Shopping                                         4. Missing the bus</a:t>
            </a:r>
            <a:endParaRPr lang="en-US" sz="1200" b="1">
              <a:latin typeface="Comic Sans MS"/>
            </a:endParaRPr>
          </a:p>
          <a:p>
            <a:pPr>
              <a:buNone/>
            </a:pPr>
            <a:r>
              <a:rPr lang="en-US" sz="1200" b="1" dirty="0">
                <a:latin typeface="Comic Sans MS"/>
                <a:ea typeface="+mn-lt"/>
                <a:cs typeface="+mn-lt"/>
              </a:rPr>
              <a:t>5. Concerts                                          6. Babysitting</a:t>
            </a:r>
            <a:endParaRPr lang="en-US" sz="1200" b="1">
              <a:latin typeface="Comic Sans MS"/>
            </a:endParaRPr>
          </a:p>
          <a:p>
            <a:pPr>
              <a:buNone/>
            </a:pPr>
            <a:r>
              <a:rPr lang="en-US" sz="1200" b="1" dirty="0">
                <a:latin typeface="Comic Sans MS"/>
                <a:ea typeface="+mn-lt"/>
                <a:cs typeface="+mn-lt"/>
              </a:rPr>
              <a:t>7. Failure to obtain private transportation to school    8. Mechanical problem</a:t>
            </a:r>
            <a:endParaRPr lang="en-US" sz="1200" b="1">
              <a:latin typeface="Comic Sans MS"/>
            </a:endParaRPr>
          </a:p>
          <a:p>
            <a:pPr>
              <a:buNone/>
            </a:pPr>
            <a:r>
              <a:rPr lang="en-US" sz="1200" b="1" dirty="0">
                <a:latin typeface="Comic Sans MS"/>
                <a:ea typeface="+mn-lt"/>
                <a:cs typeface="+mn-lt"/>
              </a:rPr>
              <a:t>9. Failure to obtain leave of Absence request for absences</a:t>
            </a:r>
            <a:endParaRPr lang="en-US" sz="1200" b="1" dirty="0">
              <a:latin typeface="Comic Sans MS"/>
            </a:endParaRPr>
          </a:p>
          <a:p>
            <a:pPr marL="0" indent="0">
              <a:buNone/>
            </a:pPr>
            <a:endParaRPr lang="en-US" sz="500">
              <a:latin typeface="Comic Sans MS"/>
              <a:cs typeface="Calibri" panose="020F0502020204030204"/>
            </a:endParaRPr>
          </a:p>
          <a:p>
            <a:endParaRPr lang="en-US" sz="500">
              <a:cs typeface="Calibri"/>
            </a:endParaRPr>
          </a:p>
        </p:txBody>
      </p:sp>
      <p:sp>
        <p:nvSpPr>
          <p:cNvPr id="39" name="Freeform: Shape 3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2013660"/>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oy plastic numbers">
            <a:extLst>
              <a:ext uri="{FF2B5EF4-FFF2-40B4-BE49-F238E27FC236}">
                <a16:creationId xmlns:a16="http://schemas.microsoft.com/office/drawing/2014/main" id="{7EB8DB19-D821-3CD0-6338-D34FBCBE755F}"/>
              </a:ext>
            </a:extLst>
          </p:cNvPr>
          <p:cNvPicPr>
            <a:picLocks noChangeAspect="1"/>
          </p:cNvPicPr>
          <p:nvPr/>
        </p:nvPicPr>
        <p:blipFill rotWithShape="1">
          <a:blip r:embed="rId2"/>
          <a:srcRect l="9091" t="16257" b="7134"/>
          <a:stretch/>
        </p:blipFill>
        <p:spPr>
          <a:xfrm>
            <a:off x="20" y="10"/>
            <a:ext cx="12191980" cy="6857989"/>
          </a:xfrm>
          <a:prstGeom prst="rect">
            <a:avLst/>
          </a:prstGeom>
        </p:spPr>
      </p:pic>
      <p:sp>
        <p:nvSpPr>
          <p:cNvPr id="14" name="Freeform 6">
            <a:extLst>
              <a:ext uri="{FF2B5EF4-FFF2-40B4-BE49-F238E27FC236}">
                <a16:creationId xmlns:a16="http://schemas.microsoft.com/office/drawing/2014/main" id="{28F489B8-B6E6-485E-9CB6-3C90A4D84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DADD23-2A42-4F8E-8B6D-E90974A901E4}"/>
              </a:ext>
            </a:extLst>
          </p:cNvPr>
          <p:cNvSpPr>
            <a:spLocks noGrp="1"/>
          </p:cNvSpPr>
          <p:nvPr>
            <p:ph type="title"/>
          </p:nvPr>
        </p:nvSpPr>
        <p:spPr>
          <a:xfrm>
            <a:off x="5723468" y="651932"/>
            <a:ext cx="5706532" cy="581295"/>
          </a:xfrm>
        </p:spPr>
        <p:txBody>
          <a:bodyPr>
            <a:normAutofit fontScale="90000"/>
          </a:bodyPr>
          <a:lstStyle/>
          <a:p>
            <a:r>
              <a:rPr lang="en-US" dirty="0"/>
              <a:t>            </a:t>
            </a:r>
            <a:r>
              <a:rPr lang="en-US" dirty="0">
                <a:solidFill>
                  <a:schemeClr val="bg1"/>
                </a:solidFill>
              </a:rPr>
              <a:t> Title 1</a:t>
            </a:r>
          </a:p>
        </p:txBody>
      </p:sp>
      <p:sp>
        <p:nvSpPr>
          <p:cNvPr id="3" name="Content Placeholder 2">
            <a:extLst>
              <a:ext uri="{FF2B5EF4-FFF2-40B4-BE49-F238E27FC236}">
                <a16:creationId xmlns:a16="http://schemas.microsoft.com/office/drawing/2014/main" id="{A3779501-65FE-4CB8-8AA0-797C1A21FA6B}"/>
              </a:ext>
            </a:extLst>
          </p:cNvPr>
          <p:cNvSpPr>
            <a:spLocks noGrp="1"/>
          </p:cNvSpPr>
          <p:nvPr>
            <p:ph idx="1"/>
          </p:nvPr>
        </p:nvSpPr>
        <p:spPr>
          <a:xfrm>
            <a:off x="5723467" y="1434280"/>
            <a:ext cx="5706533" cy="4372463"/>
          </a:xfrm>
        </p:spPr>
        <p:txBody>
          <a:bodyPr vert="horz" lIns="91440" tIns="45720" rIns="91440" bIns="45720" rtlCol="0">
            <a:normAutofit/>
          </a:bodyPr>
          <a:lstStyle/>
          <a:p>
            <a:pPr>
              <a:lnSpc>
                <a:spcPct val="90000"/>
              </a:lnSpc>
              <a:spcBef>
                <a:spcPts val="1200"/>
              </a:spcBef>
              <a:spcAft>
                <a:spcPts val="200"/>
              </a:spcAft>
              <a:buFont typeface="Arial,Sans-Serif" charset="2"/>
              <a:buChar char="•"/>
            </a:pPr>
            <a:r>
              <a:rPr lang="en-US" sz="1400" b="1" dirty="0">
                <a:solidFill>
                  <a:schemeClr val="bg1"/>
                </a:solidFill>
                <a:latin typeface="Comic Sans MS"/>
              </a:rPr>
              <a:t>Freedom Park School is a Title I school. This means we are provided financial assistance through the Every Student Succeeds Act, Part A. Its overall purpose </a:t>
            </a:r>
            <a:r>
              <a:rPr lang="en-US" b="1" dirty="0">
                <a:solidFill>
                  <a:schemeClr val="bg1"/>
                </a:solidFill>
                <a:latin typeface="Comic Sans MS"/>
              </a:rPr>
              <a:t>is to ensure that all students have a fair and equal opportunity to obtain a high-quality education and reach, at a minimum, proficiency on state assessments (i.e. GA Milestones, End-of-Course, etc.), as well as involve parents in their child's education.</a:t>
            </a:r>
          </a:p>
          <a:p>
            <a:pPr>
              <a:lnSpc>
                <a:spcPct val="90000"/>
              </a:lnSpc>
              <a:spcBef>
                <a:spcPts val="1200"/>
              </a:spcBef>
              <a:spcAft>
                <a:spcPts val="200"/>
              </a:spcAft>
              <a:buFont typeface="Arial,Sans-Serif" charset="2"/>
              <a:buChar char="•"/>
            </a:pPr>
            <a:r>
              <a:rPr lang="en-US" b="1" dirty="0">
                <a:solidFill>
                  <a:schemeClr val="bg1"/>
                </a:solidFill>
                <a:latin typeface="Comic Sans MS"/>
              </a:rPr>
              <a:t>There will be an upcoming Title I Annual Parent Meeting which will outline parent involvement opportunities - you will be sent meeting information via FPS's ClassDojo account later in the school year.</a:t>
            </a:r>
          </a:p>
          <a:p>
            <a:pPr>
              <a:lnSpc>
                <a:spcPct val="90000"/>
              </a:lnSpc>
              <a:spcBef>
                <a:spcPts val="1200"/>
              </a:spcBef>
              <a:spcAft>
                <a:spcPts val="200"/>
              </a:spcAft>
              <a:buFont typeface="Arial,Sans-Serif" charset="2"/>
              <a:buChar char="•"/>
            </a:pPr>
            <a:r>
              <a:rPr lang="en-US" b="1" dirty="0">
                <a:solidFill>
                  <a:schemeClr val="bg1"/>
                </a:solidFill>
                <a:latin typeface="Comic Sans MS"/>
              </a:rPr>
              <a:t>If you have any questions, please contact the FPS Title I Parent Facilitator</a:t>
            </a:r>
            <a:r>
              <a:rPr lang="en-US" dirty="0">
                <a:solidFill>
                  <a:schemeClr val="bg1"/>
                </a:solidFill>
              </a:rPr>
              <a:t> </a:t>
            </a:r>
          </a:p>
        </p:txBody>
      </p:sp>
    </p:spTree>
    <p:extLst>
      <p:ext uri="{BB962C8B-B14F-4D97-AF65-F5344CB8AC3E}">
        <p14:creationId xmlns:p14="http://schemas.microsoft.com/office/powerpoint/2010/main" val="1055972975"/>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Book Rack Shelf · Free vector graphic on Pixabay">
            <a:extLst>
              <a:ext uri="{FF2B5EF4-FFF2-40B4-BE49-F238E27FC236}">
                <a16:creationId xmlns:a16="http://schemas.microsoft.com/office/drawing/2014/main" id="{42E98B37-CA8C-41D0-96D4-5181315E2E23}"/>
              </a:ext>
            </a:extLst>
          </p:cNvPr>
          <p:cNvPicPr>
            <a:picLocks noChangeAspect="1"/>
          </p:cNvPicPr>
          <p:nvPr/>
        </p:nvPicPr>
        <p:blipFill rotWithShape="1">
          <a:blip r:embed="rId2"/>
          <a:srcRect r="11111"/>
          <a:stretch/>
        </p:blipFill>
        <p:spPr>
          <a:xfrm>
            <a:off x="181990" y="10"/>
            <a:ext cx="12191980" cy="6857989"/>
          </a:xfrm>
          <a:prstGeom prst="rect">
            <a:avLst/>
          </a:prstGeom>
        </p:spPr>
      </p:pic>
      <p:sp>
        <p:nvSpPr>
          <p:cNvPr id="9"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B431F-E27C-4E24-AFC5-E287007F2C56}"/>
              </a:ext>
            </a:extLst>
          </p:cNvPr>
          <p:cNvSpPr>
            <a:spLocks noGrp="1"/>
          </p:cNvSpPr>
          <p:nvPr>
            <p:ph type="title"/>
          </p:nvPr>
        </p:nvSpPr>
        <p:spPr>
          <a:xfrm>
            <a:off x="252717" y="447188"/>
            <a:ext cx="5487683" cy="1149980"/>
          </a:xfrm>
        </p:spPr>
        <p:txBody>
          <a:bodyPr>
            <a:normAutofit/>
          </a:bodyPr>
          <a:lstStyle/>
          <a:p>
            <a:r>
              <a:rPr lang="en-US" dirty="0"/>
              <a:t>   </a:t>
            </a:r>
          </a:p>
        </p:txBody>
      </p:sp>
      <p:sp>
        <p:nvSpPr>
          <p:cNvPr id="3" name="Content Placeholder 2">
            <a:extLst>
              <a:ext uri="{FF2B5EF4-FFF2-40B4-BE49-F238E27FC236}">
                <a16:creationId xmlns:a16="http://schemas.microsoft.com/office/drawing/2014/main" id="{6468BA46-E8A9-47F4-92DE-B9DC74B99C65}"/>
              </a:ext>
            </a:extLst>
          </p:cNvPr>
          <p:cNvSpPr>
            <a:spLocks noGrp="1"/>
          </p:cNvSpPr>
          <p:nvPr>
            <p:ph idx="1"/>
          </p:nvPr>
        </p:nvSpPr>
        <p:spPr>
          <a:xfrm>
            <a:off x="261429" y="2014940"/>
            <a:ext cx="5558582" cy="4121244"/>
          </a:xfrm>
        </p:spPr>
        <p:txBody>
          <a:bodyPr vert="horz" lIns="91440" tIns="45720" rIns="91440" bIns="45720" rtlCol="0" anchor="ctr">
            <a:noAutofit/>
          </a:bodyPr>
          <a:lstStyle/>
          <a:p>
            <a:pPr>
              <a:spcBef>
                <a:spcPts val="0"/>
              </a:spcBef>
              <a:spcAft>
                <a:spcPts val="0"/>
              </a:spcAft>
              <a:buChar char="•"/>
            </a:pPr>
            <a:r>
              <a:rPr lang="en-US" sz="1600" dirty="0">
                <a:latin typeface="Comic Sans MS"/>
                <a:cs typeface="Calibri"/>
              </a:rPr>
              <a:t>Students are not allowed on campus prior to 6:50 a.m. Any student reporting to the classroom after 7:25 a.m. is tardy. A parent must sign in tardy students.</a:t>
            </a:r>
          </a:p>
          <a:p>
            <a:pPr>
              <a:spcBef>
                <a:spcPts val="0"/>
              </a:spcBef>
              <a:spcAft>
                <a:spcPts val="0"/>
              </a:spcAft>
              <a:buChar char="•"/>
            </a:pPr>
            <a:r>
              <a:rPr lang="en-US" sz="1600" dirty="0">
                <a:latin typeface="Comic Sans MS"/>
                <a:cs typeface="Calibri"/>
              </a:rPr>
              <a:t>The accumulation of unexcused tardies may warrant disciplinary action and/or referral to</a:t>
            </a:r>
          </a:p>
          <a:p>
            <a:pPr>
              <a:spcBef>
                <a:spcPts val="0"/>
              </a:spcBef>
              <a:spcAft>
                <a:spcPts val="0"/>
              </a:spcAft>
              <a:buChar char="•"/>
            </a:pPr>
            <a:r>
              <a:rPr lang="en-US" sz="1600" dirty="0">
                <a:latin typeface="Comic Sans MS"/>
                <a:cs typeface="Calibri"/>
              </a:rPr>
              <a:t>Department of Family and Children Services.</a:t>
            </a:r>
          </a:p>
          <a:p>
            <a:pPr>
              <a:spcBef>
                <a:spcPts val="0"/>
              </a:spcBef>
              <a:spcAft>
                <a:spcPts val="0"/>
              </a:spcAft>
              <a:buChar char="•"/>
            </a:pPr>
            <a:r>
              <a:rPr lang="en-US" sz="1600" dirty="0">
                <a:latin typeface="Comic Sans MS"/>
                <a:cs typeface="Calibri"/>
              </a:rPr>
              <a:t>Leaving school for unauthorized purposes before the end of the instructional day will be counted as a tardy. </a:t>
            </a:r>
          </a:p>
          <a:p>
            <a:pPr>
              <a:spcBef>
                <a:spcPts val="0"/>
              </a:spcBef>
              <a:spcAft>
                <a:spcPts val="0"/>
              </a:spcAft>
              <a:buChar char="•"/>
            </a:pPr>
            <a:r>
              <a:rPr lang="en-US" sz="1600" dirty="0">
                <a:latin typeface="Comic Sans MS"/>
                <a:cs typeface="Calibri"/>
              </a:rPr>
              <a:t>Parents should not pick their children up before the end of the school day except where there is a legitimate emergency. Lawful excuses for tardiness are cited in the RCSS Code of Student</a:t>
            </a:r>
          </a:p>
          <a:p>
            <a:pPr>
              <a:spcBef>
                <a:spcPts val="0"/>
              </a:spcBef>
              <a:spcAft>
                <a:spcPts val="0"/>
              </a:spcAft>
              <a:buChar char="•"/>
            </a:pPr>
            <a:r>
              <a:rPr lang="en-US" sz="1600" dirty="0">
                <a:latin typeface="Comic Sans MS"/>
                <a:cs typeface="Calibri"/>
              </a:rPr>
              <a:t>Conduct and Discipline.</a:t>
            </a:r>
          </a:p>
          <a:p>
            <a:pPr>
              <a:spcBef>
                <a:spcPts val="0"/>
              </a:spcBef>
              <a:spcAft>
                <a:spcPts val="0"/>
              </a:spcAft>
              <a:buChar char="•"/>
            </a:pPr>
            <a:r>
              <a:rPr lang="en-US" sz="1600" dirty="0">
                <a:latin typeface="Comic Sans MS"/>
                <a:cs typeface="Calibri"/>
              </a:rPr>
              <a:t>For the safety of our students during dismissal transition, we will not allow building entry starting at 1:55 pm until 2:10pm.</a:t>
            </a:r>
            <a:endParaRPr lang="en-US" sz="1600">
              <a:latin typeface="Comic Sans MS"/>
            </a:endParaRPr>
          </a:p>
          <a:p>
            <a:endParaRPr lang="en-US"/>
          </a:p>
        </p:txBody>
      </p:sp>
      <p:sp>
        <p:nvSpPr>
          <p:cNvPr id="5" name="TextBox 4">
            <a:extLst>
              <a:ext uri="{FF2B5EF4-FFF2-40B4-BE49-F238E27FC236}">
                <a16:creationId xmlns:a16="http://schemas.microsoft.com/office/drawing/2014/main" id="{297457D2-4736-3366-51BC-4E82BA59E082}"/>
              </a:ext>
            </a:extLst>
          </p:cNvPr>
          <p:cNvSpPr txBox="1"/>
          <p:nvPr/>
        </p:nvSpPr>
        <p:spPr>
          <a:xfrm>
            <a:off x="1175982" y="448101"/>
            <a:ext cx="44605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mic Sans MS"/>
              </a:rPr>
              <a:t>Tardy​  Policy</a:t>
            </a:r>
            <a:endParaRPr lang="en-US" dirty="0"/>
          </a:p>
        </p:txBody>
      </p:sp>
    </p:spTree>
    <p:extLst>
      <p:ext uri="{BB962C8B-B14F-4D97-AF65-F5344CB8AC3E}">
        <p14:creationId xmlns:p14="http://schemas.microsoft.com/office/powerpoint/2010/main" val="2398545527"/>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picture containing container, plastic, tray&#10;&#10;Description automatically generated">
            <a:extLst>
              <a:ext uri="{FF2B5EF4-FFF2-40B4-BE49-F238E27FC236}">
                <a16:creationId xmlns:a16="http://schemas.microsoft.com/office/drawing/2014/main" id="{3F88349D-B330-47A1-BEAF-51C3B50433B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3464" r="9091" b="13792"/>
          <a:stretch/>
        </p:blipFill>
        <p:spPr>
          <a:xfrm>
            <a:off x="20" y="-181960"/>
            <a:ext cx="12191980" cy="6857989"/>
          </a:xfrm>
          <a:prstGeom prst="rect">
            <a:avLst/>
          </a:prstGeom>
        </p:spPr>
      </p:pic>
      <p:sp>
        <p:nvSpPr>
          <p:cNvPr id="20"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4930400" cy="1127233"/>
          </a:xfrm>
        </p:spPr>
        <p:txBody>
          <a:bodyPr>
            <a:normAutofit/>
          </a:bodyPr>
          <a:lstStyle/>
          <a:p>
            <a:r>
              <a:rPr lang="en-US"/>
              <a:t> School Lunches</a:t>
            </a:r>
          </a:p>
        </p:txBody>
      </p:sp>
      <p:sp>
        <p:nvSpPr>
          <p:cNvPr id="3" name="Content Placeholder 2"/>
          <p:cNvSpPr>
            <a:spLocks noGrp="1"/>
          </p:cNvSpPr>
          <p:nvPr>
            <p:ph idx="1"/>
          </p:nvPr>
        </p:nvSpPr>
        <p:spPr>
          <a:xfrm>
            <a:off x="807339" y="2287896"/>
            <a:ext cx="4933060" cy="4428319"/>
          </a:xfrm>
        </p:spPr>
        <p:txBody>
          <a:bodyPr>
            <a:normAutofit lnSpcReduction="10000"/>
          </a:bodyPr>
          <a:lstStyle/>
          <a:p>
            <a:pPr>
              <a:lnSpc>
                <a:spcPct val="90000"/>
              </a:lnSpc>
              <a:buFont typeface="Arial" charset="2"/>
              <a:buChar char="•"/>
            </a:pPr>
            <a:r>
              <a:rPr lang="en-US" sz="2000" dirty="0">
                <a:latin typeface="Comic Sans MS"/>
              </a:rPr>
              <a:t>Breakfast starts and 6:50 am and is free for all students. Breakfast ends at 7:20</a:t>
            </a:r>
            <a:endParaRPr lang="en-US" dirty="0"/>
          </a:p>
          <a:p>
            <a:pPr marL="0" indent="0">
              <a:lnSpc>
                <a:spcPct val="90000"/>
              </a:lnSpc>
              <a:buNone/>
            </a:pPr>
            <a:endParaRPr lang="en-US" sz="1700" b="1"/>
          </a:p>
          <a:p>
            <a:pPr marL="0" indent="0">
              <a:lnSpc>
                <a:spcPct val="90000"/>
              </a:lnSpc>
              <a:buNone/>
            </a:pPr>
            <a:r>
              <a:rPr lang="en-US" sz="1700" b="1" dirty="0"/>
              <a:t>    * </a:t>
            </a:r>
            <a:r>
              <a:rPr lang="en-US" sz="1700" b="1" dirty="0">
                <a:latin typeface="Comic Sans MS"/>
              </a:rPr>
              <a:t>Please fill out school meal applications for the lunch meal.   </a:t>
            </a:r>
            <a:r>
              <a:rPr lang="en-US" sz="2000" dirty="0">
                <a:latin typeface="Comic Sans MS"/>
              </a:rPr>
              <a:t>Please visit the lunchroom to apply.</a:t>
            </a:r>
            <a:r>
              <a:rPr lang="en-US" sz="1700" b="1" dirty="0">
                <a:latin typeface="Comic Sans MS"/>
              </a:rPr>
              <a:t>  </a:t>
            </a:r>
            <a:r>
              <a:rPr lang="en-US" sz="1700" b="1" dirty="0"/>
              <a:t>                </a:t>
            </a:r>
          </a:p>
          <a:p>
            <a:pPr>
              <a:lnSpc>
                <a:spcPct val="90000"/>
              </a:lnSpc>
              <a:buNone/>
            </a:pPr>
            <a:r>
              <a:rPr lang="en-US" sz="1700" i="1" dirty="0">
                <a:latin typeface="Open Sans"/>
                <a:ea typeface="Open Sans"/>
                <a:cs typeface="Open Sans"/>
              </a:rPr>
              <a:t>         </a:t>
            </a:r>
            <a:endParaRPr lang="en-US" sz="1700" dirty="0"/>
          </a:p>
          <a:p>
            <a:pPr>
              <a:lnSpc>
                <a:spcPct val="90000"/>
              </a:lnSpc>
              <a:buNone/>
            </a:pPr>
            <a:r>
              <a:rPr lang="en-US" sz="1700" b="1" dirty="0">
                <a:latin typeface="Century Gothic"/>
                <a:ea typeface="Open Sans"/>
                <a:cs typeface="Open Sans"/>
                <a:hlinkClick r:id="rId4">
                  <a:extLst>
                    <a:ext uri="{A12FA001-AC4F-418D-AE19-62706E023703}">
                      <ahyp:hlinkClr xmlns:ahyp="http://schemas.microsoft.com/office/drawing/2018/hyperlinkcolor" val="tx"/>
                    </a:ext>
                  </a:extLst>
                </a:hlinkClick>
              </a:rPr>
              <a:t>MySchoolBucks</a:t>
            </a:r>
            <a:endParaRPr lang="en-US" sz="1700" b="1" dirty="0">
              <a:latin typeface="Century Gothic"/>
              <a:hlinkClick r:id="rId4">
                <a:extLst>
                  <a:ext uri="{A12FA001-AC4F-418D-AE19-62706E023703}">
                    <ahyp:hlinkClr xmlns:ahyp="http://schemas.microsoft.com/office/drawing/2018/hyperlinkcolor" val="tx"/>
                  </a:ext>
                </a:extLst>
              </a:hlinkClick>
            </a:endParaRPr>
          </a:p>
          <a:p>
            <a:pPr>
              <a:lnSpc>
                <a:spcPct val="90000"/>
              </a:lnSpc>
              <a:buNone/>
            </a:pPr>
            <a:r>
              <a:rPr lang="en-US" sz="1700" i="1" dirty="0">
                <a:latin typeface="Open Sans"/>
                <a:ea typeface="Open Sans"/>
                <a:cs typeface="Open Sans"/>
              </a:rPr>
              <a:t>   </a:t>
            </a:r>
            <a:endParaRPr lang="en-US" sz="1700" dirty="0"/>
          </a:p>
          <a:p>
            <a:pPr>
              <a:lnSpc>
                <a:spcPct val="90000"/>
              </a:lnSpc>
              <a:buNone/>
            </a:pPr>
            <a:r>
              <a:rPr lang="en-US" sz="1700" b="1" i="1" dirty="0">
                <a:latin typeface="Century Gothic"/>
                <a:ea typeface="Open Sans"/>
                <a:cs typeface="Open Sans"/>
                <a:hlinkClick r:id="rId5">
                  <a:extLst>
                    <a:ext uri="{A12FA001-AC4F-418D-AE19-62706E023703}">
                      <ahyp:hlinkClr xmlns:ahyp="http://schemas.microsoft.com/office/drawing/2018/hyperlinkcolor" val="tx"/>
                    </a:ext>
                  </a:extLst>
                </a:hlinkClick>
              </a:rPr>
              <a:t>Free/Reduced Meal Applications</a:t>
            </a:r>
            <a:endParaRPr lang="en-US" sz="1700" b="1" dirty="0">
              <a:latin typeface="Century Gothic"/>
              <a:hlinkClick r:id="rId5">
                <a:extLst>
                  <a:ext uri="{A12FA001-AC4F-418D-AE19-62706E023703}">
                    <ahyp:hlinkClr xmlns:ahyp="http://schemas.microsoft.com/office/drawing/2018/hyperlinkcolor" val="tx"/>
                  </a:ext>
                </a:extLst>
              </a:hlinkClick>
            </a:endParaRPr>
          </a:p>
          <a:p>
            <a:pPr marL="0" indent="0">
              <a:lnSpc>
                <a:spcPct val="90000"/>
              </a:lnSpc>
              <a:buNone/>
            </a:pPr>
            <a:endParaRPr lang="en-US" sz="1700"/>
          </a:p>
          <a:p>
            <a:pPr marL="0" indent="0">
              <a:lnSpc>
                <a:spcPct val="90000"/>
              </a:lnSpc>
              <a:buNone/>
            </a:pPr>
            <a:r>
              <a:rPr lang="en-US" sz="1700" b="1" dirty="0"/>
              <a:t>  </a:t>
            </a:r>
          </a:p>
          <a:p>
            <a:pPr marL="0" indent="0">
              <a:lnSpc>
                <a:spcPct val="90000"/>
              </a:lnSpc>
              <a:buNone/>
            </a:pPr>
            <a:endParaRPr lang="en-US" sz="1700"/>
          </a:p>
        </p:txBody>
      </p:sp>
    </p:spTree>
    <p:extLst>
      <p:ext uri="{BB962C8B-B14F-4D97-AF65-F5344CB8AC3E}">
        <p14:creationId xmlns:p14="http://schemas.microsoft.com/office/powerpoint/2010/main" val="2989085266"/>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958" y="-276471"/>
            <a:ext cx="12851482" cy="7334124"/>
          </a:xfrm>
          <a:prstGeom prst="rect">
            <a:avLst/>
          </a:prstGeom>
        </p:spPr>
      </p:pic>
      <p:sp>
        <p:nvSpPr>
          <p:cNvPr id="2" name="Title 1"/>
          <p:cNvSpPr>
            <a:spLocks noGrp="1"/>
          </p:cNvSpPr>
          <p:nvPr>
            <p:ph type="title"/>
          </p:nvPr>
        </p:nvSpPr>
        <p:spPr>
          <a:xfrm>
            <a:off x="3466652" y="1176522"/>
            <a:ext cx="5212280" cy="1034867"/>
          </a:xfrm>
        </p:spPr>
        <p:txBody>
          <a:bodyPr/>
          <a:lstStyle/>
          <a:p>
            <a:r>
              <a:rPr lang="en-US" sz="3600" dirty="0">
                <a:solidFill>
                  <a:schemeClr val="bg1"/>
                </a:solidFill>
              </a:rPr>
              <a:t>          Meet the </a:t>
            </a:r>
            <a:br>
              <a:rPr lang="en-US" sz="3600" dirty="0">
                <a:solidFill>
                  <a:schemeClr val="bg1"/>
                </a:solidFill>
              </a:rPr>
            </a:br>
            <a:r>
              <a:rPr lang="en-US" sz="3600" dirty="0">
                <a:solidFill>
                  <a:schemeClr val="bg1"/>
                </a:solidFill>
              </a:rPr>
              <a:t>1st Grade Teachers </a:t>
            </a:r>
          </a:p>
        </p:txBody>
      </p:sp>
      <p:sp>
        <p:nvSpPr>
          <p:cNvPr id="3" name="Content Placeholder 2"/>
          <p:cNvSpPr>
            <a:spLocks noGrp="1"/>
          </p:cNvSpPr>
          <p:nvPr>
            <p:ph idx="1"/>
          </p:nvPr>
        </p:nvSpPr>
        <p:spPr>
          <a:xfrm>
            <a:off x="1995733" y="1411049"/>
            <a:ext cx="4262285" cy="4129636"/>
          </a:xfrm>
        </p:spPr>
        <p:txBody>
          <a:bodyPr>
            <a:normAutofit/>
          </a:bodyPr>
          <a:lstStyle/>
          <a:p>
            <a:pPr marL="0" indent="0">
              <a:buNone/>
            </a:pPr>
            <a:endParaRPr lang="en-US">
              <a:solidFill>
                <a:schemeClr val="bg1"/>
              </a:solidFill>
            </a:endParaRPr>
          </a:p>
          <a:p>
            <a:pPr marL="0" indent="0">
              <a:buNone/>
            </a:pPr>
            <a:r>
              <a:rPr lang="en-US">
                <a:solidFill>
                  <a:schemeClr val="bg1"/>
                </a:solidFill>
              </a:rPr>
              <a:t>  </a:t>
            </a:r>
          </a:p>
        </p:txBody>
      </p:sp>
      <p:sp>
        <p:nvSpPr>
          <p:cNvPr id="6" name="TextBox 5">
            <a:extLst>
              <a:ext uri="{FF2B5EF4-FFF2-40B4-BE49-F238E27FC236}">
                <a16:creationId xmlns:a16="http://schemas.microsoft.com/office/drawing/2014/main" id="{E29B6503-78F3-3BAC-92A3-C7615F71250A}"/>
              </a:ext>
            </a:extLst>
          </p:cNvPr>
          <p:cNvSpPr txBox="1"/>
          <p:nvPr/>
        </p:nvSpPr>
        <p:spPr>
          <a:xfrm>
            <a:off x="3338534" y="2513008"/>
            <a:ext cx="5825653"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endParaRPr lang="en-US" sz="1600" dirty="0">
              <a:solidFill>
                <a:schemeClr val="bg1"/>
              </a:solidFill>
              <a:latin typeface="Century Gothic"/>
              <a:cs typeface="Times New Roman"/>
            </a:endParaRPr>
          </a:p>
          <a:p>
            <a:pPr marL="285750" indent="-285750">
              <a:buFont typeface="Courier New"/>
              <a:buChar char="o"/>
            </a:pPr>
            <a:r>
              <a:rPr lang="en-US" sz="2800" b="1" dirty="0">
                <a:solidFill>
                  <a:schemeClr val="bg1"/>
                </a:solidFill>
                <a:latin typeface="Comic Sans MS"/>
                <a:cs typeface="Segoe UI"/>
              </a:rPr>
              <a:t>Mrs. Fagan      RM 111</a:t>
            </a:r>
          </a:p>
          <a:p>
            <a:pPr marL="285750" indent="-285750">
              <a:buFont typeface="Courier New"/>
              <a:buChar char="o"/>
            </a:pPr>
            <a:r>
              <a:rPr lang="en-US" sz="2800" b="1" dirty="0">
                <a:solidFill>
                  <a:schemeClr val="bg1"/>
                </a:solidFill>
                <a:latin typeface="Comic Sans MS"/>
                <a:cs typeface="Segoe UI"/>
              </a:rPr>
              <a:t>Ms.  Frails      RM 112</a:t>
            </a:r>
          </a:p>
          <a:p>
            <a:pPr marL="285750" indent="-285750">
              <a:buFont typeface="Courier New"/>
              <a:buChar char="o"/>
            </a:pPr>
            <a:r>
              <a:rPr lang="en-US" sz="2800" b="1" dirty="0">
                <a:solidFill>
                  <a:schemeClr val="bg1"/>
                </a:solidFill>
                <a:latin typeface="Comic Sans MS"/>
                <a:cs typeface="Segoe UI"/>
              </a:rPr>
              <a:t>Mrs. D Smith   RM 110</a:t>
            </a:r>
          </a:p>
          <a:p>
            <a:pPr marL="285750" indent="-285750">
              <a:buFont typeface="Courier New"/>
              <a:buChar char="o"/>
            </a:pPr>
            <a:r>
              <a:rPr lang="en-US" sz="2800" b="1">
                <a:solidFill>
                  <a:schemeClr val="bg1"/>
                </a:solidFill>
                <a:latin typeface="Comic Sans MS"/>
                <a:cs typeface="Segoe UI"/>
              </a:rPr>
              <a:t>Mrs.</a:t>
            </a:r>
            <a:r>
              <a:rPr lang="en-US" sz="2800" b="1" dirty="0">
                <a:solidFill>
                  <a:schemeClr val="bg1"/>
                </a:solidFill>
                <a:latin typeface="Comic Sans MS"/>
                <a:cs typeface="Segoe UI"/>
              </a:rPr>
              <a:t> Thomas    RM 108</a:t>
            </a:r>
          </a:p>
          <a:p>
            <a:endParaRPr lang="en-US">
              <a:solidFill>
                <a:schemeClr val="bg1"/>
              </a:solidFill>
              <a:cs typeface="Segoe UI"/>
            </a:endParaRPr>
          </a:p>
          <a:p>
            <a:r>
              <a:rPr lang="en-US" dirty="0">
                <a:solidFill>
                  <a:schemeClr val="bg1"/>
                </a:solidFill>
                <a:cs typeface="Segoe UI"/>
              </a:rPr>
              <a:t>I  </a:t>
            </a:r>
            <a:endParaRPr lang="en-US" dirty="0">
              <a:solidFill>
                <a:schemeClr val="bg1"/>
              </a:solidFill>
            </a:endParaRPr>
          </a:p>
        </p:txBody>
      </p:sp>
    </p:spTree>
    <p:extLst>
      <p:ext uri="{BB962C8B-B14F-4D97-AF65-F5344CB8AC3E}">
        <p14:creationId xmlns:p14="http://schemas.microsoft.com/office/powerpoint/2010/main" val="2479351173"/>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958" y="-276471"/>
            <a:ext cx="12851482" cy="7334124"/>
          </a:xfrm>
          <a:prstGeom prst="rect">
            <a:avLst/>
          </a:prstGeom>
        </p:spPr>
      </p:pic>
      <p:sp>
        <p:nvSpPr>
          <p:cNvPr id="2" name="Title 1"/>
          <p:cNvSpPr>
            <a:spLocks noGrp="1"/>
          </p:cNvSpPr>
          <p:nvPr>
            <p:ph type="title"/>
          </p:nvPr>
        </p:nvSpPr>
        <p:spPr>
          <a:xfrm>
            <a:off x="6250069" y="1377606"/>
            <a:ext cx="5117030" cy="802033"/>
          </a:xfrm>
        </p:spPr>
        <p:txBody>
          <a:bodyPr/>
          <a:lstStyle/>
          <a:p>
            <a:r>
              <a:rPr lang="en-US" sz="3600">
                <a:solidFill>
                  <a:schemeClr val="bg1"/>
                </a:solidFill>
              </a:rPr>
              <a:t>Meet Ms. Fagan</a:t>
            </a:r>
          </a:p>
        </p:txBody>
      </p:sp>
      <p:sp>
        <p:nvSpPr>
          <p:cNvPr id="3" name="Content Placeholder 2"/>
          <p:cNvSpPr>
            <a:spLocks noGrp="1"/>
          </p:cNvSpPr>
          <p:nvPr>
            <p:ph idx="1"/>
          </p:nvPr>
        </p:nvSpPr>
        <p:spPr>
          <a:xfrm>
            <a:off x="1995733" y="1411049"/>
            <a:ext cx="4262285" cy="4129636"/>
          </a:xfrm>
        </p:spPr>
        <p:txBody>
          <a:bodyPr>
            <a:normAutofit/>
          </a:bodyPr>
          <a:lstStyle/>
          <a:p>
            <a:pPr marL="0" indent="0">
              <a:buNone/>
            </a:pPr>
            <a:endParaRPr lang="en-US">
              <a:solidFill>
                <a:schemeClr val="bg1"/>
              </a:solidFill>
            </a:endParaRPr>
          </a:p>
          <a:p>
            <a:pPr marL="0" indent="0">
              <a:buNone/>
            </a:pPr>
            <a:r>
              <a:rPr lang="en-US">
                <a:solidFill>
                  <a:schemeClr val="bg1"/>
                </a:solidFill>
              </a:rPr>
              <a:t>  </a:t>
            </a:r>
          </a:p>
        </p:txBody>
      </p:sp>
      <p:sp>
        <p:nvSpPr>
          <p:cNvPr id="6" name="TextBox 5">
            <a:extLst>
              <a:ext uri="{FF2B5EF4-FFF2-40B4-BE49-F238E27FC236}">
                <a16:creationId xmlns:a16="http://schemas.microsoft.com/office/drawing/2014/main" id="{E29B6503-78F3-3BAC-92A3-C7615F71250A}"/>
              </a:ext>
            </a:extLst>
          </p:cNvPr>
          <p:cNvSpPr txBox="1"/>
          <p:nvPr/>
        </p:nvSpPr>
        <p:spPr>
          <a:xfrm>
            <a:off x="2047368" y="1518175"/>
            <a:ext cx="397357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sz="1600">
                <a:solidFill>
                  <a:schemeClr val="bg1"/>
                </a:solidFill>
                <a:latin typeface="Century Gothic"/>
                <a:ea typeface="+mn-lt"/>
                <a:cs typeface="+mn-lt"/>
              </a:rPr>
              <a:t>I have been an Educator for 20 years. </a:t>
            </a:r>
            <a:endParaRPr lang="en-US" sz="1600">
              <a:solidFill>
                <a:schemeClr val="bg1"/>
              </a:solidFill>
              <a:latin typeface="Century Gothic"/>
              <a:ea typeface="+mn-lt"/>
              <a:cs typeface="Times New Roman"/>
            </a:endParaRPr>
          </a:p>
          <a:p>
            <a:pPr marL="285750" indent="-285750">
              <a:buFont typeface="Courier New"/>
              <a:buChar char="o"/>
            </a:pPr>
            <a:endParaRPr lang="en-US" sz="1600">
              <a:solidFill>
                <a:schemeClr val="bg1"/>
              </a:solidFill>
              <a:latin typeface="Century Gothic"/>
              <a:ea typeface="+mn-lt"/>
              <a:cs typeface="+mn-lt"/>
            </a:endParaRPr>
          </a:p>
          <a:p>
            <a:pPr marL="285750" indent="-285750">
              <a:buFont typeface="Courier New"/>
              <a:buChar char="o"/>
            </a:pPr>
            <a:r>
              <a:rPr lang="en-US" sz="1600">
                <a:solidFill>
                  <a:schemeClr val="bg1"/>
                </a:solidFill>
                <a:latin typeface="Century Gothic"/>
                <a:ea typeface="+mn-lt"/>
                <a:cs typeface="+mn-lt"/>
              </a:rPr>
              <a:t>I have a </a:t>
            </a:r>
            <a:r>
              <a:rPr lang="en-US" sz="1600">
                <a:solidFill>
                  <a:schemeClr val="bg1"/>
                </a:solidFill>
                <a:latin typeface="Century Gothic"/>
                <a:ea typeface="+mn-lt"/>
                <a:cs typeface="Times New Roman"/>
              </a:rPr>
              <a:t>Bachelor of Science, from University of Alabama in </a:t>
            </a:r>
            <a:r>
              <a:rPr lang="en-US" sz="1600">
                <a:solidFill>
                  <a:schemeClr val="bg1"/>
                </a:solidFill>
                <a:latin typeface="Century Gothic"/>
                <a:ea typeface="+mn-lt"/>
                <a:cs typeface="+mn-lt"/>
              </a:rPr>
              <a:t>Early Childhood and a Master of Science in Integrating Technology in the Classroom from Walden University.</a:t>
            </a:r>
            <a:endParaRPr lang="en-US" sz="1600">
              <a:solidFill>
                <a:schemeClr val="bg1"/>
              </a:solidFill>
              <a:latin typeface="Century Gothic"/>
              <a:cs typeface="Times New Roman"/>
            </a:endParaRPr>
          </a:p>
          <a:p>
            <a:pPr marL="285750" indent="-285750">
              <a:buFont typeface="Courier New"/>
              <a:buChar char="o"/>
            </a:pPr>
            <a:endParaRPr lang="en-US" sz="1600">
              <a:solidFill>
                <a:schemeClr val="bg1"/>
              </a:solidFill>
              <a:latin typeface="Century Gothic"/>
              <a:ea typeface="+mn-lt"/>
              <a:cs typeface="+mn-lt"/>
            </a:endParaRPr>
          </a:p>
          <a:p>
            <a:pPr marL="285750" indent="-285750">
              <a:buFont typeface="Courier New"/>
              <a:buChar char="o"/>
            </a:pPr>
            <a:r>
              <a:rPr lang="en-US" sz="1600">
                <a:solidFill>
                  <a:schemeClr val="bg1"/>
                </a:solidFill>
                <a:latin typeface="Century Gothic"/>
                <a:ea typeface="+mn-lt"/>
                <a:cs typeface="+mn-lt"/>
              </a:rPr>
              <a:t>I have a son and a grandson. I enjoy Reading, Golf, Tennis, and Music.</a:t>
            </a:r>
            <a:endParaRPr lang="en-US">
              <a:solidFill>
                <a:schemeClr val="bg1"/>
              </a:solidFill>
              <a:latin typeface="Times New Roman"/>
              <a:ea typeface="+mn-lt"/>
              <a:cs typeface="Times New Roman"/>
            </a:endParaRPr>
          </a:p>
          <a:p>
            <a:pPr marL="285750" indent="-285750">
              <a:buFont typeface="Courier New"/>
              <a:buChar char="o"/>
            </a:pPr>
            <a:br>
              <a:rPr lang="en-US" sz="1600">
                <a:latin typeface="Century Gothic"/>
                <a:ea typeface="+mn-lt"/>
                <a:cs typeface="+mn-lt"/>
              </a:rPr>
            </a:br>
            <a:r>
              <a:rPr lang="en-US" sz="1600">
                <a:solidFill>
                  <a:schemeClr val="bg1"/>
                </a:solidFill>
                <a:latin typeface="Century Gothic"/>
                <a:ea typeface="+mn-lt"/>
                <a:cs typeface="+mn-lt"/>
              </a:rPr>
              <a:t> I look forward to an exciting school y</a:t>
            </a:r>
            <a:r>
              <a:rPr lang="en-US">
                <a:solidFill>
                  <a:schemeClr val="bg1"/>
                </a:solidFill>
                <a:latin typeface="Century Gothic"/>
                <a:ea typeface="+mn-lt"/>
                <a:cs typeface="+mn-lt"/>
              </a:rPr>
              <a:t>ear</a:t>
            </a:r>
            <a:r>
              <a:rPr lang="en-US">
                <a:solidFill>
                  <a:schemeClr val="bg1"/>
                </a:solidFill>
                <a:latin typeface="Times New Roman"/>
                <a:ea typeface="+mn-lt"/>
                <a:cs typeface="+mn-lt"/>
              </a:rPr>
              <a:t>.</a:t>
            </a:r>
            <a:endParaRPr lang="en-US">
              <a:solidFill>
                <a:schemeClr val="bg1"/>
              </a:solidFill>
              <a:latin typeface="Times New Roman"/>
              <a:cs typeface="Times New Roman"/>
            </a:endParaRPr>
          </a:p>
          <a:p>
            <a:pPr marL="285750" indent="-285750">
              <a:buFont typeface="Courier New"/>
              <a:buChar char="o"/>
            </a:pPr>
            <a:endParaRPr lang="en-US" b="1">
              <a:solidFill>
                <a:schemeClr val="bg1"/>
              </a:solidFill>
              <a:cs typeface="Segoe UI"/>
            </a:endParaRPr>
          </a:p>
          <a:p>
            <a:endParaRPr lang="en-US">
              <a:solidFill>
                <a:schemeClr val="bg1"/>
              </a:solidFill>
              <a:cs typeface="Segoe UI"/>
            </a:endParaRPr>
          </a:p>
          <a:p>
            <a:r>
              <a:rPr lang="en-US">
                <a:solidFill>
                  <a:schemeClr val="bg1"/>
                </a:solidFill>
                <a:cs typeface="Segoe UI"/>
              </a:rPr>
              <a:t>I  </a:t>
            </a:r>
            <a:endParaRPr lang="en-US">
              <a:solidFill>
                <a:schemeClr val="bg1"/>
              </a:solidFill>
            </a:endParaRPr>
          </a:p>
        </p:txBody>
      </p:sp>
      <p:pic>
        <p:nvPicPr>
          <p:cNvPr id="5" name="Picture 6" descr="A person wearing glasses and a black jacket&#10;&#10;Description automatically generated">
            <a:extLst>
              <a:ext uri="{FF2B5EF4-FFF2-40B4-BE49-F238E27FC236}">
                <a16:creationId xmlns:a16="http://schemas.microsoft.com/office/drawing/2014/main" id="{E4029DDF-7649-DD7E-DDA5-A4B0F73CA3E1}"/>
              </a:ext>
            </a:extLst>
          </p:cNvPr>
          <p:cNvPicPr>
            <a:picLocks noChangeAspect="1"/>
          </p:cNvPicPr>
          <p:nvPr/>
        </p:nvPicPr>
        <p:blipFill>
          <a:blip r:embed="rId3"/>
          <a:stretch>
            <a:fillRect/>
          </a:stretch>
        </p:blipFill>
        <p:spPr>
          <a:xfrm>
            <a:off x="6895234" y="2411804"/>
            <a:ext cx="2637064" cy="2885456"/>
          </a:xfrm>
          <a:prstGeom prst="rect">
            <a:avLst/>
          </a:prstGeom>
        </p:spPr>
      </p:pic>
    </p:spTree>
    <p:extLst>
      <p:ext uri="{BB962C8B-B14F-4D97-AF65-F5344CB8AC3E}">
        <p14:creationId xmlns:p14="http://schemas.microsoft.com/office/powerpoint/2010/main" val="467726279"/>
      </p:ext>
    </p:extLst>
  </p:cSld>
  <p:clrMapOvr>
    <a:masterClrMapping/>
  </p:clrMapOvr>
  <mc:AlternateContent xmlns:mc="http://schemas.openxmlformats.org/markup-compatibility/2006">
    <mc:Choice xmlns:p14="http://schemas.microsoft.com/office/powerpoint/2010/main" Requires="p14">
      <p:transition spd="slow" p14:dur="59000" advClick="0" advTm="20000"/>
    </mc:Choice>
    <mc:Fallback>
      <p:transition spd="slow" advClick="0" advTm="20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F0C7660507BD4D8592409046F414FD" ma:contentTypeVersion="15" ma:contentTypeDescription="Create a new document." ma:contentTypeScope="" ma:versionID="2668310986a71fe3f59629bb4e62f340">
  <xsd:schema xmlns:xsd="http://www.w3.org/2001/XMLSchema" xmlns:xs="http://www.w3.org/2001/XMLSchema" xmlns:p="http://schemas.microsoft.com/office/2006/metadata/properties" xmlns:ns3="86bcfc45-d53a-4c16-805d-fc982ff552e2" xmlns:ns4="9433d2df-090a-4e9f-b276-f34575603ad8" targetNamespace="http://schemas.microsoft.com/office/2006/metadata/properties" ma:root="true" ma:fieldsID="4b49bf9bdc3f235555531ede8e98d0d8" ns3:_="" ns4:_="">
    <xsd:import namespace="86bcfc45-d53a-4c16-805d-fc982ff552e2"/>
    <xsd:import namespace="9433d2df-090a-4e9f-b276-f34575603a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cfc45-d53a-4c16-805d-fc982ff552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33d2df-090a-4e9f-b276-f34575603a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6bcfc45-d53a-4c16-805d-fc982ff552e2" xsi:nil="true"/>
  </documentManagement>
</p:properties>
</file>

<file path=customXml/itemProps1.xml><?xml version="1.0" encoding="utf-8"?>
<ds:datastoreItem xmlns:ds="http://schemas.openxmlformats.org/officeDocument/2006/customXml" ds:itemID="{02E8B5D6-4687-4DE0-B923-889A0BAF1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bcfc45-d53a-4c16-805d-fc982ff552e2"/>
    <ds:schemaRef ds:uri="9433d2df-090a-4e9f-b276-f34575603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AB813-4F94-4700-9495-59A8A6E0B9F0}">
  <ds:schemaRefs>
    <ds:schemaRef ds:uri="http://schemas.microsoft.com/sharepoint/v3/contenttype/forms"/>
  </ds:schemaRefs>
</ds:datastoreItem>
</file>

<file path=customXml/itemProps3.xml><?xml version="1.0" encoding="utf-8"?>
<ds:datastoreItem xmlns:ds="http://schemas.openxmlformats.org/officeDocument/2006/customXml" ds:itemID="{B2D84396-CC37-4DBE-83CE-419C80F066ED}">
  <ds:schemaRef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9433d2df-090a-4e9f-b276-f34575603ad8"/>
    <ds:schemaRef ds:uri="86bcfc45-d53a-4c16-805d-fc982ff552e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2394</TotalTime>
  <Words>2077</Words>
  <Application>Microsoft Office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Arial</vt:lpstr>
      <vt:lpstr>Arial,Sans-Serif</vt:lpstr>
      <vt:lpstr>Calibri</vt:lpstr>
      <vt:lpstr>Calibri Light</vt:lpstr>
      <vt:lpstr>Century Gothic</vt:lpstr>
      <vt:lpstr>Comic Sans MS</vt:lpstr>
      <vt:lpstr>Corbel</vt:lpstr>
      <vt:lpstr>Courier New</vt:lpstr>
      <vt:lpstr>Open Sans</vt:lpstr>
      <vt:lpstr>Segoe UI</vt:lpstr>
      <vt:lpstr>Times New Roman</vt:lpstr>
      <vt:lpstr>Wingdings</vt:lpstr>
      <vt:lpstr>Wingdings 2</vt:lpstr>
      <vt:lpstr>'Wingdings 2',Sans-Serif</vt:lpstr>
      <vt:lpstr>Quotable</vt:lpstr>
      <vt:lpstr>Frame</vt:lpstr>
      <vt:lpstr>PowerPoint Presentation</vt:lpstr>
      <vt:lpstr>Freedom Park School</vt:lpstr>
      <vt:lpstr>      Bullying: No Bullying.                    It’s the Law.</vt:lpstr>
      <vt:lpstr>Attendance Policy</vt:lpstr>
      <vt:lpstr>             Title 1</vt:lpstr>
      <vt:lpstr>   </vt:lpstr>
      <vt:lpstr> School Lunches</vt:lpstr>
      <vt:lpstr>          Meet the  1st Grade Teachers </vt:lpstr>
      <vt:lpstr>Meet Ms. Fagan</vt:lpstr>
      <vt:lpstr>Meet Ms. Frails</vt:lpstr>
      <vt:lpstr>Meet Mrs. Smith</vt:lpstr>
      <vt:lpstr>Meet Mrs. Thomas</vt:lpstr>
      <vt:lpstr>        School Hours  Breakfast- 6:50 am Instruction Begins- 7:25 am Dismissal- 2:15 pm </vt:lpstr>
      <vt:lpstr>Arrival and Dismissal</vt:lpstr>
      <vt:lpstr>Class Dojo</vt:lpstr>
      <vt:lpstr>   First – Grade                Curriculum</vt:lpstr>
      <vt:lpstr>iReady</vt:lpstr>
      <vt:lpstr>               First-Grade Homework</vt:lpstr>
      <vt:lpstr>       First –Grade Connections</vt:lpstr>
      <vt:lpstr>Water Bottles and Snack</vt:lpstr>
      <vt:lpstr>What you will love about 1st Grade</vt:lpstr>
      <vt:lpstr>1st Grade         Daily Schedule</vt:lpstr>
      <vt:lpstr>School Supply List</vt:lpstr>
      <vt:lpstr>Questions?    Feel free to communicate with your child's TEACHER</vt:lpstr>
      <vt:lpstr>We cannot wait for this year to get started!  Aug 7th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First Grade</dc:title>
  <dc:creator>Windows User</dc:creator>
  <cp:lastModifiedBy>Thomas, Alisha</cp:lastModifiedBy>
  <cp:revision>393</cp:revision>
  <dcterms:created xsi:type="dcterms:W3CDTF">2019-08-02T16:47:30Z</dcterms:created>
  <dcterms:modified xsi:type="dcterms:W3CDTF">2023-08-03T12:07:23Z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0x0101001EF0C7660507BD4D8592409046F414FD</vt:lpwstr>
  </property>
</Properties>
</file>